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Average"/>
      <p:regular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swald-regular.fntdata"/><Relationship Id="rId23" Type="http://schemas.openxmlformats.org/officeDocument/2006/relationships/font" Target="fonts/Averag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394d0e76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4394d0e76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df167ec9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df167ec9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43434d59d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43434d59d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4394d0e7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4394d0e7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394d0e76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394d0e76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394d0e76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4394d0e76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42c25d38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42c25d38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43434d59d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43434d59d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43434d59d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43434d59d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add Bills and Joys picture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43434d59d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43434d59d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C4245"/>
              </a:buClr>
              <a:buSzPts val="1200"/>
              <a:buChar char="-"/>
            </a:pPr>
            <a:r>
              <a:rPr b="1" lang="en" sz="1200">
                <a:solidFill>
                  <a:srgbClr val="3C4245"/>
                </a:solidFill>
                <a:highlight>
                  <a:schemeClr val="accent4"/>
                </a:highlight>
              </a:rPr>
              <a:t>Reason why</a:t>
            </a:r>
            <a:r>
              <a:rPr b="1" lang="en" sz="1200">
                <a:solidFill>
                  <a:srgbClr val="3C4245"/>
                </a:solidFill>
                <a:highlight>
                  <a:srgbClr val="FFFFFF"/>
                </a:highlight>
              </a:rPr>
              <a:t>: COVID has drastically affected the world, threatening the lives of millions and </a:t>
            </a:r>
            <a:r>
              <a:rPr b="1" lang="en" sz="1200">
                <a:solidFill>
                  <a:srgbClr val="3C4245"/>
                </a:solidFill>
                <a:highlight>
                  <a:srgbClr val="FFFFFF"/>
                </a:highlight>
              </a:rPr>
              <a:t>wreaking</a:t>
            </a:r>
            <a:r>
              <a:rPr b="1" lang="en" sz="1200">
                <a:solidFill>
                  <a:srgbClr val="3C4245"/>
                </a:solidFill>
                <a:highlight>
                  <a:srgbClr val="FFFFFF"/>
                </a:highlight>
              </a:rPr>
              <a:t> havoc on social and economic players. Although COVID-19 has slowly become understood and there have been implementations for disease control, the threat of infectious diseases is still alarming. Throughout the primary years of COVID-19, it became evident that particular locations of the US were heavily affected while others were not. Thus, it is imperative to understand predicting factors and their relationships that may affect both case and death rates. By indicating high-priority areas in the US, one can reallocate resources to those locations and provide further assistance to combat spread. Additionally, this information can be transposed to future implications if another pandemic were to occur in the near future. </a:t>
            </a:r>
            <a:endParaRPr b="1" sz="1200">
              <a:solidFill>
                <a:srgbClr val="3C4245"/>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43434d59d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43434d59d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2c25d388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2c25d38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9900"/>
                </a:highlight>
              </a:rPr>
              <a:t>*Current model is still tied between </a:t>
            </a:r>
            <a:r>
              <a:rPr lang="en">
                <a:highlight>
                  <a:srgbClr val="FF9900"/>
                </a:highlight>
              </a:rPr>
              <a:t>neural</a:t>
            </a:r>
            <a:r>
              <a:rPr lang="en">
                <a:highlight>
                  <a:srgbClr val="FF9900"/>
                </a:highlight>
              </a:rPr>
              <a:t> network or random </a:t>
            </a:r>
            <a:r>
              <a:rPr lang="en">
                <a:highlight>
                  <a:srgbClr val="FF9900"/>
                </a:highlight>
              </a:rPr>
              <a:t>forest regression* Final decision will be solidified within the next week </a:t>
            </a:r>
            <a:endParaRPr>
              <a:highlight>
                <a:srgbClr val="FF99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43434d59d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43434d59d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County Picture: Stock photo and does not require reference by APA standards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2c25d388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42c25d388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43434d59d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43434d59d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4394d0e7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4394d0e7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jpg"/><Relationship Id="rId7"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2.census.gov/programs-surveys/popest/datasets/2020-2021/counties/totals/" TargetMode="External"/><Relationship Id="rId4" Type="http://schemas.openxmlformats.org/officeDocument/2006/relationships/hyperlink" Target="https://www.statsamerica.org/downloads/default.aspx" TargetMode="External"/><Relationship Id="rId9" Type="http://schemas.openxmlformats.org/officeDocument/2006/relationships/image" Target="../media/image2.png"/><Relationship Id="rId5" Type="http://schemas.openxmlformats.org/officeDocument/2006/relationships/hyperlink" Target="https://www.atsdr.cdc.gov/placeandhealth/svi/" TargetMode="External"/><Relationship Id="rId6" Type="http://schemas.openxmlformats.org/officeDocument/2006/relationships/hyperlink" Target="https://github.com/govex/COVID-19" TargetMode="External"/><Relationship Id="rId7" Type="http://schemas.openxmlformats.org/officeDocument/2006/relationships/hyperlink" Target="https://github.com/govex/COVID-19" TargetMode="External"/><Relationship Id="rId8" Type="http://schemas.openxmlformats.org/officeDocument/2006/relationships/hyperlink" Target="https://hifld-geoplatform.opendata.arcgis.com/datasets/geoplatform::hospitals/abou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hyperlink" Target="https://www.tibco.com/reference-center/what-is-a-neural-netwo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hyperlink" Target="https://elitedatascience.com/feature-enginee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19.pn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0" cy="5143499"/>
          </a:xfrm>
          <a:prstGeom prst="rect">
            <a:avLst/>
          </a:prstGeom>
          <a:noFill/>
          <a:ln>
            <a:noFill/>
          </a:ln>
        </p:spPr>
      </p:pic>
      <p:sp>
        <p:nvSpPr>
          <p:cNvPr id="60" name="Google Shape;60;p13"/>
          <p:cNvSpPr txBox="1"/>
          <p:nvPr>
            <p:ph type="ctrTitle"/>
          </p:nvPr>
        </p:nvSpPr>
        <p:spPr>
          <a:xfrm>
            <a:off x="671258" y="10625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Exploration of SARS-CoV2</a:t>
            </a:r>
            <a:endParaRPr b="1"/>
          </a:p>
        </p:txBody>
      </p:sp>
      <p:sp>
        <p:nvSpPr>
          <p:cNvPr id="61" name="Google Shape;61;p13"/>
          <p:cNvSpPr txBox="1"/>
          <p:nvPr/>
        </p:nvSpPr>
        <p:spPr>
          <a:xfrm>
            <a:off x="1708025" y="2792600"/>
            <a:ext cx="572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swald"/>
                <a:ea typeface="Oswald"/>
                <a:cs typeface="Oswald"/>
                <a:sym typeface="Oswald"/>
              </a:rPr>
              <a:t>Data Analytics Bootcamp Capstone Project</a:t>
            </a:r>
            <a:endParaRPr sz="1800">
              <a:solidFill>
                <a:schemeClr val="dk1"/>
              </a:solidFill>
              <a:latin typeface="Oswald"/>
              <a:ea typeface="Oswald"/>
              <a:cs typeface="Oswald"/>
              <a:sym typeface="Oswald"/>
            </a:endParaRPr>
          </a:p>
        </p:txBody>
      </p:sp>
      <p:pic>
        <p:nvPicPr>
          <p:cNvPr id="62" name="Google Shape;62;p13"/>
          <p:cNvPicPr preferRelativeResize="0"/>
          <p:nvPr/>
        </p:nvPicPr>
        <p:blipFill>
          <a:blip r:embed="rId4">
            <a:alphaModFix/>
          </a:blip>
          <a:stretch>
            <a:fillRect/>
          </a:stretch>
        </p:blipFill>
        <p:spPr>
          <a:xfrm>
            <a:off x="58197" y="4677625"/>
            <a:ext cx="440225" cy="406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Death</a:t>
            </a:r>
            <a:r>
              <a:rPr lang="en"/>
              <a:t> Rate by State</a:t>
            </a:r>
            <a:endParaRPr/>
          </a:p>
        </p:txBody>
      </p:sp>
      <p:sp>
        <p:nvSpPr>
          <p:cNvPr id="149" name="Google Shape;149;p22"/>
          <p:cNvSpPr txBox="1"/>
          <p:nvPr>
            <p:ph type="title"/>
          </p:nvPr>
        </p:nvSpPr>
        <p:spPr>
          <a:xfrm>
            <a:off x="4620225"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Death Rate by County </a:t>
            </a:r>
            <a:endParaRPr/>
          </a:p>
        </p:txBody>
      </p:sp>
      <p:sp>
        <p:nvSpPr>
          <p:cNvPr id="150" name="Google Shape;150;p22"/>
          <p:cNvSpPr txBox="1"/>
          <p:nvPr>
            <p:ph idx="1" type="body"/>
          </p:nvPr>
        </p:nvSpPr>
        <p:spPr>
          <a:xfrm>
            <a:off x="472995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2"/>
          <p:cNvPicPr preferRelativeResize="0"/>
          <p:nvPr/>
        </p:nvPicPr>
        <p:blipFill>
          <a:blip r:embed="rId3">
            <a:alphaModFix/>
          </a:blip>
          <a:stretch>
            <a:fillRect/>
          </a:stretch>
        </p:blipFill>
        <p:spPr>
          <a:xfrm>
            <a:off x="67922" y="4667925"/>
            <a:ext cx="440225" cy="406825"/>
          </a:xfrm>
          <a:prstGeom prst="rect">
            <a:avLst/>
          </a:prstGeom>
          <a:noFill/>
          <a:ln>
            <a:noFill/>
          </a:ln>
        </p:spPr>
      </p:pic>
      <p:pic>
        <p:nvPicPr>
          <p:cNvPr id="152" name="Google Shape;152;p22"/>
          <p:cNvPicPr preferRelativeResize="0"/>
          <p:nvPr/>
        </p:nvPicPr>
        <p:blipFill rotWithShape="1">
          <a:blip r:embed="rId4">
            <a:alphaModFix/>
          </a:blip>
          <a:srcRect b="-7660" l="0" r="0" t="7660"/>
          <a:stretch/>
        </p:blipFill>
        <p:spPr>
          <a:xfrm>
            <a:off x="7375817" y="1324725"/>
            <a:ext cx="1356859" cy="572700"/>
          </a:xfrm>
          <a:prstGeom prst="rect">
            <a:avLst/>
          </a:prstGeom>
          <a:noFill/>
          <a:ln>
            <a:noFill/>
          </a:ln>
        </p:spPr>
      </p:pic>
      <p:sp>
        <p:nvSpPr>
          <p:cNvPr id="153" name="Google Shape;153;p22"/>
          <p:cNvSpPr txBox="1"/>
          <p:nvPr/>
        </p:nvSpPr>
        <p:spPr>
          <a:xfrm>
            <a:off x="2904600" y="4703625"/>
            <a:ext cx="33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5"/>
                </a:solidFill>
                <a:latin typeface="Calibri"/>
                <a:ea typeface="Calibri"/>
                <a:cs typeface="Calibri"/>
                <a:sym typeface="Calibri"/>
              </a:rPr>
              <a:t>*Need to fix counties in death rate*</a:t>
            </a:r>
            <a:endParaRPr b="1">
              <a:solidFill>
                <a:schemeClr val="accent5"/>
              </a:solidFill>
              <a:latin typeface="Calibri"/>
              <a:ea typeface="Calibri"/>
              <a:cs typeface="Calibri"/>
              <a:sym typeface="Calibri"/>
            </a:endParaRPr>
          </a:p>
        </p:txBody>
      </p:sp>
      <p:pic>
        <p:nvPicPr>
          <p:cNvPr id="154" name="Google Shape;154;p22"/>
          <p:cNvPicPr preferRelativeResize="0"/>
          <p:nvPr/>
        </p:nvPicPr>
        <p:blipFill>
          <a:blip r:embed="rId5">
            <a:alphaModFix/>
          </a:blip>
          <a:stretch>
            <a:fillRect/>
          </a:stretch>
        </p:blipFill>
        <p:spPr>
          <a:xfrm>
            <a:off x="4620225" y="1152475"/>
            <a:ext cx="4370025" cy="3416400"/>
          </a:xfrm>
          <a:prstGeom prst="rect">
            <a:avLst/>
          </a:prstGeom>
          <a:noFill/>
          <a:ln>
            <a:noFill/>
          </a:ln>
        </p:spPr>
      </p:pic>
      <p:pic>
        <p:nvPicPr>
          <p:cNvPr id="155" name="Google Shape;155;p22"/>
          <p:cNvPicPr preferRelativeResize="0"/>
          <p:nvPr/>
        </p:nvPicPr>
        <p:blipFill>
          <a:blip r:embed="rId6">
            <a:alphaModFix/>
          </a:blip>
          <a:stretch>
            <a:fillRect/>
          </a:stretch>
        </p:blipFill>
        <p:spPr>
          <a:xfrm>
            <a:off x="7753548" y="1152473"/>
            <a:ext cx="1236700" cy="572700"/>
          </a:xfrm>
          <a:prstGeom prst="rect">
            <a:avLst/>
          </a:prstGeom>
          <a:noFill/>
          <a:ln>
            <a:noFill/>
          </a:ln>
        </p:spPr>
      </p:pic>
      <p:pic>
        <p:nvPicPr>
          <p:cNvPr id="156" name="Google Shape;156;p22"/>
          <p:cNvPicPr preferRelativeResize="0"/>
          <p:nvPr/>
        </p:nvPicPr>
        <p:blipFill>
          <a:blip r:embed="rId7">
            <a:alphaModFix/>
          </a:blip>
          <a:stretch>
            <a:fillRect/>
          </a:stretch>
        </p:blipFill>
        <p:spPr>
          <a:xfrm>
            <a:off x="67925" y="1152475"/>
            <a:ext cx="4475425" cy="3416400"/>
          </a:xfrm>
          <a:prstGeom prst="rect">
            <a:avLst/>
          </a:prstGeom>
          <a:noFill/>
          <a:ln>
            <a:noFill/>
          </a:ln>
        </p:spPr>
      </p:pic>
      <p:pic>
        <p:nvPicPr>
          <p:cNvPr id="157" name="Google Shape;157;p22"/>
          <p:cNvPicPr preferRelativeResize="0"/>
          <p:nvPr/>
        </p:nvPicPr>
        <p:blipFill>
          <a:blip r:embed="rId6">
            <a:alphaModFix/>
          </a:blip>
          <a:stretch>
            <a:fillRect/>
          </a:stretch>
        </p:blipFill>
        <p:spPr>
          <a:xfrm>
            <a:off x="3306648" y="1152473"/>
            <a:ext cx="1236700"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0" y="0"/>
            <a:ext cx="9144000" cy="778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Cases &amp; Deaths Per Capita</a:t>
            </a:r>
            <a:endParaRPr/>
          </a:p>
        </p:txBody>
      </p:sp>
      <p:pic>
        <p:nvPicPr>
          <p:cNvPr id="163" name="Google Shape;163;p23"/>
          <p:cNvPicPr preferRelativeResize="0"/>
          <p:nvPr/>
        </p:nvPicPr>
        <p:blipFill>
          <a:blip r:embed="rId3">
            <a:alphaModFix/>
          </a:blip>
          <a:stretch>
            <a:fillRect/>
          </a:stretch>
        </p:blipFill>
        <p:spPr>
          <a:xfrm>
            <a:off x="1592125" y="663800"/>
            <a:ext cx="6395876" cy="4378275"/>
          </a:xfrm>
          <a:prstGeom prst="rect">
            <a:avLst/>
          </a:prstGeom>
          <a:noFill/>
          <a:ln>
            <a:noFill/>
          </a:ln>
        </p:spPr>
      </p:pic>
      <p:pic>
        <p:nvPicPr>
          <p:cNvPr id="164" name="Google Shape;164;p23"/>
          <p:cNvPicPr preferRelativeResize="0"/>
          <p:nvPr/>
        </p:nvPicPr>
        <p:blipFill>
          <a:blip r:embed="rId4">
            <a:alphaModFix/>
          </a:blip>
          <a:stretch>
            <a:fillRect/>
          </a:stretch>
        </p:blipFill>
        <p:spPr>
          <a:xfrm>
            <a:off x="25872" y="4704900"/>
            <a:ext cx="440225" cy="406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216650" y="158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Phase 2 : Analysis</a:t>
            </a:r>
            <a:endParaRPr/>
          </a:p>
        </p:txBody>
      </p:sp>
      <p:sp>
        <p:nvSpPr>
          <p:cNvPr id="170" name="Google Shape;170;p24"/>
          <p:cNvSpPr txBox="1"/>
          <p:nvPr>
            <p:ph idx="1" type="body"/>
          </p:nvPr>
        </p:nvSpPr>
        <p:spPr>
          <a:xfrm>
            <a:off x="116175" y="730700"/>
            <a:ext cx="8977500" cy="3838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Set up and connected to AWS database</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Ensured the merged dataset is </a:t>
            </a:r>
            <a:r>
              <a:rPr lang="en">
                <a:latin typeface="Calibri"/>
                <a:ea typeface="Calibri"/>
                <a:cs typeface="Calibri"/>
                <a:sym typeface="Calibri"/>
              </a:rPr>
              <a:t>optimally</a:t>
            </a:r>
            <a:r>
              <a:rPr lang="en">
                <a:latin typeface="Calibri"/>
                <a:ea typeface="Calibri"/>
                <a:cs typeface="Calibri"/>
                <a:sym typeface="Calibri"/>
              </a:rPr>
              <a:t> prepared for analysis</a:t>
            </a:r>
            <a:endParaRPr>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latin typeface="Calibri"/>
                <a:ea typeface="Calibri"/>
                <a:cs typeface="Calibri"/>
                <a:sym typeface="Calibri"/>
              </a:rPr>
              <a:t>Included only relevant columns in accordance to our goal</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Determined outputs =  (top 10% case rates and deaths)</a:t>
            </a:r>
            <a:endParaRPr>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latin typeface="Calibri"/>
                <a:ea typeface="Calibri"/>
                <a:cs typeface="Calibri"/>
                <a:sym typeface="Calibri"/>
              </a:rPr>
              <a:t>T</a:t>
            </a:r>
            <a:r>
              <a:rPr lang="en">
                <a:latin typeface="Calibri"/>
                <a:ea typeface="Calibri"/>
                <a:cs typeface="Calibri"/>
                <a:sym typeface="Calibri"/>
              </a:rPr>
              <a:t>ransformed</a:t>
            </a:r>
            <a:r>
              <a:rPr lang="en">
                <a:latin typeface="Calibri"/>
                <a:ea typeface="Calibri"/>
                <a:cs typeface="Calibri"/>
                <a:sym typeface="Calibri"/>
              </a:rPr>
              <a:t> the output to a binary output</a:t>
            </a:r>
            <a:endParaRPr>
              <a:latin typeface="Calibri"/>
              <a:ea typeface="Calibri"/>
              <a:cs typeface="Calibri"/>
              <a:sym typeface="Calibri"/>
            </a:endParaRPr>
          </a:p>
          <a:p>
            <a:pPr indent="-317500" lvl="2" marL="1371600" rtl="0" algn="l">
              <a:spcBef>
                <a:spcPts val="0"/>
              </a:spcBef>
              <a:spcAft>
                <a:spcPts val="0"/>
              </a:spcAft>
              <a:buSzPts val="1400"/>
              <a:buFont typeface="Calibri"/>
              <a:buChar char="■"/>
            </a:pPr>
            <a:r>
              <a:rPr lang="en">
                <a:latin typeface="Calibri"/>
                <a:ea typeface="Calibri"/>
                <a:cs typeface="Calibri"/>
                <a:sym typeface="Calibri"/>
              </a:rPr>
              <a:t>1 : within the top 10%, 0 : below the top 10%</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Implemented decision trees, regression, and clustering methods to determine feature relationships and importance</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Applied columns of critical feature importance to Neural Network</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Evaluated </a:t>
            </a:r>
            <a:r>
              <a:rPr lang="en">
                <a:latin typeface="Calibri"/>
                <a:ea typeface="Calibri"/>
                <a:cs typeface="Calibri"/>
                <a:sym typeface="Calibri"/>
              </a:rPr>
              <a:t>opportunities</a:t>
            </a:r>
            <a:r>
              <a:rPr lang="en">
                <a:latin typeface="Calibri"/>
                <a:ea typeface="Calibri"/>
                <a:cs typeface="Calibri"/>
                <a:sym typeface="Calibri"/>
              </a:rPr>
              <a:t> of </a:t>
            </a:r>
            <a:r>
              <a:rPr lang="en">
                <a:latin typeface="Calibri"/>
                <a:ea typeface="Calibri"/>
                <a:cs typeface="Calibri"/>
                <a:sym typeface="Calibri"/>
              </a:rPr>
              <a:t>optimization</a:t>
            </a:r>
            <a:r>
              <a:rPr lang="en">
                <a:latin typeface="Calibri"/>
                <a:ea typeface="Calibri"/>
                <a:cs typeface="Calibri"/>
                <a:sym typeface="Calibri"/>
              </a:rPr>
              <a:t> </a:t>
            </a:r>
            <a:endParaRPr>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latin typeface="Calibri"/>
                <a:ea typeface="Calibri"/>
                <a:cs typeface="Calibri"/>
                <a:sym typeface="Calibri"/>
              </a:rPr>
              <a:t>Adding </a:t>
            </a:r>
            <a:r>
              <a:rPr lang="en">
                <a:latin typeface="Calibri"/>
                <a:ea typeface="Calibri"/>
                <a:cs typeface="Calibri"/>
                <a:sym typeface="Calibri"/>
              </a:rPr>
              <a:t>hidden</a:t>
            </a:r>
            <a:r>
              <a:rPr lang="en">
                <a:latin typeface="Calibri"/>
                <a:ea typeface="Calibri"/>
                <a:cs typeface="Calibri"/>
                <a:sym typeface="Calibri"/>
              </a:rPr>
              <a:t> layers</a:t>
            </a:r>
            <a:endParaRPr>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latin typeface="Calibri"/>
                <a:ea typeface="Calibri"/>
                <a:cs typeface="Calibri"/>
                <a:sym typeface="Calibri"/>
              </a:rPr>
              <a:t>Changing </a:t>
            </a:r>
            <a:r>
              <a:rPr lang="en">
                <a:latin typeface="Calibri"/>
                <a:ea typeface="Calibri"/>
                <a:cs typeface="Calibri"/>
                <a:sym typeface="Calibri"/>
              </a:rPr>
              <a:t>functions</a:t>
            </a:r>
            <a:endParaRPr>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latin typeface="Calibri"/>
                <a:ea typeface="Calibri"/>
                <a:cs typeface="Calibri"/>
                <a:sym typeface="Calibri"/>
              </a:rPr>
              <a:t>Increasing epochs</a:t>
            </a:r>
            <a:endParaRPr>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latin typeface="Calibri"/>
                <a:ea typeface="Calibri"/>
                <a:cs typeface="Calibri"/>
                <a:sym typeface="Calibri"/>
              </a:rPr>
              <a:t>Addressing possible</a:t>
            </a:r>
            <a:r>
              <a:rPr lang="en">
                <a:latin typeface="Calibri"/>
                <a:ea typeface="Calibri"/>
                <a:cs typeface="Calibri"/>
                <a:sym typeface="Calibri"/>
              </a:rPr>
              <a:t> overfitting </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Neural Network Code: </a:t>
            </a:r>
            <a:r>
              <a:rPr lang="en">
                <a:latin typeface="Calibri"/>
                <a:ea typeface="Calibri"/>
                <a:cs typeface="Calibri"/>
                <a:sym typeface="Calibri"/>
              </a:rPr>
              <a:t>https://github.com/sdguerrette/capstone_project</a:t>
            </a:r>
            <a:endParaRPr>
              <a:latin typeface="Calibri"/>
              <a:ea typeface="Calibri"/>
              <a:cs typeface="Calibri"/>
              <a:sym typeface="Calibri"/>
            </a:endParaRPr>
          </a:p>
        </p:txBody>
      </p:sp>
      <p:pic>
        <p:nvPicPr>
          <p:cNvPr id="171" name="Google Shape;171;p24"/>
          <p:cNvPicPr preferRelativeResize="0"/>
          <p:nvPr/>
        </p:nvPicPr>
        <p:blipFill>
          <a:blip r:embed="rId3">
            <a:alphaModFix/>
          </a:blip>
          <a:stretch>
            <a:fillRect/>
          </a:stretch>
        </p:blipFill>
        <p:spPr>
          <a:xfrm>
            <a:off x="8598372" y="4648500"/>
            <a:ext cx="440225" cy="406825"/>
          </a:xfrm>
          <a:prstGeom prst="rect">
            <a:avLst/>
          </a:prstGeom>
          <a:noFill/>
          <a:ln>
            <a:noFill/>
          </a:ln>
        </p:spPr>
      </p:pic>
      <p:sp>
        <p:nvSpPr>
          <p:cNvPr id="172" name="Google Shape;172;p24"/>
          <p:cNvSpPr txBox="1"/>
          <p:nvPr/>
        </p:nvSpPr>
        <p:spPr>
          <a:xfrm>
            <a:off x="0" y="4667263"/>
            <a:ext cx="590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5"/>
                </a:solidFill>
                <a:latin typeface="Calibri"/>
                <a:ea typeface="Calibri"/>
                <a:cs typeface="Calibri"/>
                <a:sym typeface="Calibri"/>
              </a:rPr>
              <a:t>**During presentation will explain Analysis and NN by going through the code in Github**</a:t>
            </a:r>
            <a:endParaRPr b="1" sz="1200">
              <a:solidFill>
                <a:schemeClr val="accent5"/>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Results of Analysis *Segment 3*</a:t>
            </a:r>
            <a:endParaRPr sz="3100"/>
          </a:p>
        </p:txBody>
      </p:sp>
      <p:sp>
        <p:nvSpPr>
          <p:cNvPr id="178" name="Google Shape;17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25"/>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Recommendations for Future Analysis </a:t>
            </a:r>
            <a:r>
              <a:rPr lang="en"/>
              <a:t>*Segment 3*</a:t>
            </a:r>
            <a:endParaRPr/>
          </a:p>
          <a:p>
            <a:pPr indent="0" lvl="0" marL="0" rtl="0" algn="l">
              <a:spcBef>
                <a:spcPts val="0"/>
              </a:spcBef>
              <a:spcAft>
                <a:spcPts val="0"/>
              </a:spcAft>
              <a:buSzPts val="990"/>
              <a:buNone/>
            </a:pPr>
            <a:r>
              <a:t/>
            </a:r>
            <a:endParaRPr/>
          </a:p>
        </p:txBody>
      </p:sp>
      <p:sp>
        <p:nvSpPr>
          <p:cNvPr id="185" name="Google Shape;18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6"/>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Looking Back </a:t>
            </a:r>
            <a:r>
              <a:rPr lang="en"/>
              <a:t>*Segment 3*</a:t>
            </a:r>
            <a:r>
              <a:rPr lang="en"/>
              <a:t> </a:t>
            </a:r>
            <a:endParaRPr/>
          </a:p>
          <a:p>
            <a:pPr indent="0" lvl="0" marL="0" rtl="0" algn="l">
              <a:spcBef>
                <a:spcPts val="0"/>
              </a:spcBef>
              <a:spcAft>
                <a:spcPts val="0"/>
              </a:spcAft>
              <a:buSzPts val="990"/>
              <a:buNone/>
            </a:pPr>
            <a:r>
              <a:t/>
            </a:r>
            <a:endParaRPr/>
          </a:p>
        </p:txBody>
      </p:sp>
      <p:sp>
        <p:nvSpPr>
          <p:cNvPr id="192" name="Google Shape;19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Implement a Gantt Chart to delegate responsibilities and roles per week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Include major deliverables along with necessary sub-tasks to complete weekly deliverables</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Beneficial in seeing progress and high priority project segments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Start with the simplest ML model and increase complexity each week </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0" lvl="0" marL="0" rtl="0" algn="l">
              <a:spcBef>
                <a:spcPts val="1200"/>
              </a:spcBef>
              <a:spcAft>
                <a:spcPts val="1200"/>
              </a:spcAft>
              <a:buNone/>
            </a:pPr>
            <a:r>
              <a:t/>
            </a:r>
            <a:endParaRPr>
              <a:solidFill>
                <a:schemeClr val="lt2"/>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Covid Dashboard Overview</a:t>
            </a:r>
            <a:endParaRPr/>
          </a:p>
        </p:txBody>
      </p:sp>
      <p:sp>
        <p:nvSpPr>
          <p:cNvPr id="199" name="Google Shape;199;p28"/>
          <p:cNvSpPr/>
          <p:nvPr/>
        </p:nvSpPr>
        <p:spPr>
          <a:xfrm>
            <a:off x="415100"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Project Overview</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sz="1000"/>
              <a:t>Problem Statement/ Hypothesis</a:t>
            </a:r>
            <a:endParaRPr sz="1000"/>
          </a:p>
          <a:p>
            <a:pPr indent="-292100" lvl="0" marL="457200" rtl="0" algn="l">
              <a:spcBef>
                <a:spcPts val="0"/>
              </a:spcBef>
              <a:spcAft>
                <a:spcPts val="0"/>
              </a:spcAft>
              <a:buSzPts val="1000"/>
              <a:buChar char="●"/>
            </a:pPr>
            <a:r>
              <a:rPr lang="en" sz="1000"/>
              <a:t>Baseline data</a:t>
            </a:r>
            <a:endParaRPr sz="1000"/>
          </a:p>
          <a:p>
            <a:pPr indent="-292100" lvl="0" marL="457200" rtl="0" algn="l">
              <a:spcBef>
                <a:spcPts val="0"/>
              </a:spcBef>
              <a:spcAft>
                <a:spcPts val="0"/>
              </a:spcAft>
              <a:buSzPts val="1000"/>
              <a:buChar char="●"/>
            </a:pPr>
            <a:r>
              <a:rPr lang="en" sz="1000"/>
              <a:t>Map of Covid Case/Mortality Rate by County</a:t>
            </a:r>
            <a:endParaRPr sz="1000"/>
          </a:p>
          <a:p>
            <a:pPr indent="-292100" lvl="0" marL="457200" rtl="0" algn="l">
              <a:spcBef>
                <a:spcPts val="0"/>
              </a:spcBef>
              <a:spcAft>
                <a:spcPts val="0"/>
              </a:spcAft>
              <a:buSzPts val="1000"/>
              <a:buChar char="●"/>
            </a:pPr>
            <a:r>
              <a:rPr lang="en" sz="1000"/>
              <a:t>Interactive maps/graphs - Filter by geography/case/mortality data</a:t>
            </a:r>
            <a:endParaRPr sz="1000"/>
          </a:p>
        </p:txBody>
      </p:sp>
      <p:sp>
        <p:nvSpPr>
          <p:cNvPr id="200" name="Google Shape;200;p28"/>
          <p:cNvSpPr/>
          <p:nvPr/>
        </p:nvSpPr>
        <p:spPr>
          <a:xfrm>
            <a:off x="2090125"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Project Data</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sz="1000"/>
              <a:t>Data Sources</a:t>
            </a:r>
            <a:endParaRPr sz="1000"/>
          </a:p>
          <a:p>
            <a:pPr indent="-292100" lvl="0" marL="457200" rtl="0" algn="l">
              <a:spcBef>
                <a:spcPts val="0"/>
              </a:spcBef>
              <a:spcAft>
                <a:spcPts val="0"/>
              </a:spcAft>
              <a:buSzPts val="1000"/>
              <a:buChar char="●"/>
            </a:pPr>
            <a:r>
              <a:rPr lang="en" sz="1000"/>
              <a:t>Data Exploration</a:t>
            </a:r>
            <a:endParaRPr sz="1000"/>
          </a:p>
          <a:p>
            <a:pPr indent="-292100" lvl="0" marL="457200" rtl="0" algn="l">
              <a:spcBef>
                <a:spcPts val="0"/>
              </a:spcBef>
              <a:spcAft>
                <a:spcPts val="0"/>
              </a:spcAft>
              <a:buSzPts val="1000"/>
              <a:buChar char="●"/>
            </a:pPr>
            <a:r>
              <a:rPr lang="en" sz="1000"/>
              <a:t>Data Synthesis</a:t>
            </a:r>
            <a:endParaRPr sz="1000"/>
          </a:p>
          <a:p>
            <a:pPr indent="-292100" lvl="0" marL="457200" rtl="0" algn="l">
              <a:spcBef>
                <a:spcPts val="0"/>
              </a:spcBef>
              <a:spcAft>
                <a:spcPts val="0"/>
              </a:spcAft>
              <a:buSzPts val="1000"/>
              <a:buChar char="●"/>
            </a:pPr>
            <a:r>
              <a:rPr lang="en" sz="1000"/>
              <a:t>Various Visuals of Case/Mortality/Social Vulnerability</a:t>
            </a:r>
            <a:endParaRPr sz="1000"/>
          </a:p>
          <a:p>
            <a:pPr indent="-292100" lvl="0" marL="457200" rtl="0" algn="l">
              <a:spcBef>
                <a:spcPts val="0"/>
              </a:spcBef>
              <a:spcAft>
                <a:spcPts val="0"/>
              </a:spcAft>
              <a:buSzPts val="1000"/>
              <a:buChar char="●"/>
            </a:pPr>
            <a:r>
              <a:rPr lang="en" sz="1000"/>
              <a:t>Interactive/Filter by State/County</a:t>
            </a:r>
            <a:endParaRPr sz="1000"/>
          </a:p>
        </p:txBody>
      </p:sp>
      <p:sp>
        <p:nvSpPr>
          <p:cNvPr id="201" name="Google Shape;201;p28"/>
          <p:cNvSpPr/>
          <p:nvPr/>
        </p:nvSpPr>
        <p:spPr>
          <a:xfrm>
            <a:off x="3810000"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sz="1000"/>
              <a:t>Neural Network</a:t>
            </a:r>
            <a:endParaRPr sz="1000"/>
          </a:p>
          <a:p>
            <a:pPr indent="-292100" lvl="0" marL="457200" rtl="0" algn="l">
              <a:spcBef>
                <a:spcPts val="0"/>
              </a:spcBef>
              <a:spcAft>
                <a:spcPts val="0"/>
              </a:spcAft>
              <a:buSzPts val="1000"/>
              <a:buChar char="●"/>
            </a:pPr>
            <a:r>
              <a:rPr lang="en" sz="1000"/>
              <a:t>Random Forest</a:t>
            </a:r>
            <a:endParaRPr sz="1000"/>
          </a:p>
          <a:p>
            <a:pPr indent="-292100" lvl="0" marL="457200" rtl="0" algn="l">
              <a:spcBef>
                <a:spcPts val="0"/>
              </a:spcBef>
              <a:spcAft>
                <a:spcPts val="0"/>
              </a:spcAft>
              <a:buSzPts val="1000"/>
              <a:buChar char="●"/>
            </a:pPr>
            <a:r>
              <a:rPr lang="en" sz="1000"/>
              <a:t>Regression</a:t>
            </a:r>
            <a:endParaRPr sz="1000"/>
          </a:p>
          <a:p>
            <a:pPr indent="-292100" lvl="0" marL="457200" rtl="0" algn="l">
              <a:spcBef>
                <a:spcPts val="0"/>
              </a:spcBef>
              <a:spcAft>
                <a:spcPts val="0"/>
              </a:spcAft>
              <a:buSzPts val="1000"/>
              <a:buChar char="●"/>
            </a:pPr>
            <a:r>
              <a:rPr lang="en" sz="1000"/>
              <a:t>Static Visuals</a:t>
            </a:r>
            <a:endParaRPr sz="1000"/>
          </a:p>
          <a:p>
            <a:pPr indent="0" lvl="0" marL="0" rtl="0" algn="l">
              <a:spcBef>
                <a:spcPts val="0"/>
              </a:spcBef>
              <a:spcAft>
                <a:spcPts val="0"/>
              </a:spcAft>
              <a:buNone/>
            </a:pPr>
            <a:r>
              <a:t/>
            </a:r>
            <a:endParaRPr/>
          </a:p>
        </p:txBody>
      </p:sp>
      <p:sp>
        <p:nvSpPr>
          <p:cNvPr id="202" name="Google Shape;202;p28"/>
          <p:cNvSpPr/>
          <p:nvPr/>
        </p:nvSpPr>
        <p:spPr>
          <a:xfrm>
            <a:off x="5518050" y="2070950"/>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Results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sz="1100"/>
              <a:t>Model Accuracies</a:t>
            </a:r>
            <a:endParaRPr sz="1100"/>
          </a:p>
          <a:p>
            <a:pPr indent="-298450" lvl="0" marL="457200" rtl="0" algn="l">
              <a:spcBef>
                <a:spcPts val="0"/>
              </a:spcBef>
              <a:spcAft>
                <a:spcPts val="0"/>
              </a:spcAft>
              <a:buSzPts val="1100"/>
              <a:buChar char="●"/>
            </a:pPr>
            <a:r>
              <a:rPr lang="en" sz="1100"/>
              <a:t>Model Predictions</a:t>
            </a:r>
            <a:endParaRPr sz="1100"/>
          </a:p>
          <a:p>
            <a:pPr indent="-298450" lvl="0" marL="457200" rtl="0" algn="l">
              <a:spcBef>
                <a:spcPts val="0"/>
              </a:spcBef>
              <a:spcAft>
                <a:spcPts val="0"/>
              </a:spcAft>
              <a:buSzPts val="1100"/>
              <a:buChar char="●"/>
            </a:pPr>
            <a:r>
              <a:rPr lang="en" sz="1100"/>
              <a:t>Static Visuals</a:t>
            </a:r>
            <a:endParaRPr sz="11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203" name="Google Shape;203;p28"/>
          <p:cNvSpPr/>
          <p:nvPr/>
        </p:nvSpPr>
        <p:spPr>
          <a:xfrm>
            <a:off x="7258750" y="2059025"/>
            <a:ext cx="1563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Project Summary &amp; Conclusions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sz="1200"/>
              <a:t>Key Findings</a:t>
            </a:r>
            <a:endParaRPr sz="1200"/>
          </a:p>
          <a:p>
            <a:pPr indent="-304800" lvl="0" marL="457200" rtl="0" algn="l">
              <a:spcBef>
                <a:spcPts val="0"/>
              </a:spcBef>
              <a:spcAft>
                <a:spcPts val="0"/>
              </a:spcAft>
              <a:buSzPts val="1200"/>
              <a:buChar char="●"/>
            </a:pPr>
            <a:r>
              <a:rPr lang="en" sz="1200"/>
              <a:t>Model usability</a:t>
            </a:r>
            <a:endParaRPr sz="1200"/>
          </a:p>
          <a:p>
            <a:pPr indent="-304800" lvl="0" marL="457200" rtl="0" algn="l">
              <a:spcBef>
                <a:spcPts val="0"/>
              </a:spcBef>
              <a:spcAft>
                <a:spcPts val="0"/>
              </a:spcAft>
              <a:buSzPts val="1200"/>
              <a:buChar char="●"/>
            </a:pPr>
            <a:r>
              <a:rPr lang="en" sz="1200"/>
              <a:t>Next iteration of modeling</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204" name="Google Shape;204;p28"/>
          <p:cNvSpPr/>
          <p:nvPr/>
        </p:nvSpPr>
        <p:spPr>
          <a:xfrm>
            <a:off x="442750" y="1074950"/>
            <a:ext cx="8194500" cy="63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Project Dashboard - Tableau Public</a:t>
            </a:r>
            <a:endParaRPr/>
          </a:p>
          <a:p>
            <a:pPr indent="-317500" lvl="0" marL="457200" rtl="0" algn="l">
              <a:spcBef>
                <a:spcPts val="0"/>
              </a:spcBef>
              <a:spcAft>
                <a:spcPts val="0"/>
              </a:spcAft>
              <a:buSzPts val="1400"/>
              <a:buChar char="●"/>
            </a:pPr>
            <a:r>
              <a:rPr lang="en"/>
              <a:t>Scope of Project Study - March 2020 - September 2021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173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References</a:t>
            </a:r>
            <a:endParaRPr/>
          </a:p>
        </p:txBody>
      </p:sp>
      <p:sp>
        <p:nvSpPr>
          <p:cNvPr id="210" name="Google Shape;210;p29"/>
          <p:cNvSpPr txBox="1"/>
          <p:nvPr>
            <p:ph idx="1" type="body"/>
          </p:nvPr>
        </p:nvSpPr>
        <p:spPr>
          <a:xfrm>
            <a:off x="135875" y="815200"/>
            <a:ext cx="8696400" cy="4056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CDC. (2020, March 28). </a:t>
            </a:r>
            <a:r>
              <a:rPr i="1" lang="en" sz="1200">
                <a:solidFill>
                  <a:schemeClr val="dk1"/>
                </a:solidFill>
                <a:latin typeface="Times New Roman"/>
                <a:ea typeface="Times New Roman"/>
                <a:cs typeface="Times New Roman"/>
                <a:sym typeface="Times New Roman"/>
              </a:rPr>
              <a:t>COVID Data Tracker</a:t>
            </a:r>
            <a:r>
              <a:rPr lang="en" sz="1200">
                <a:solidFill>
                  <a:schemeClr val="dk1"/>
                </a:solidFill>
                <a:latin typeface="Times New Roman"/>
                <a:ea typeface="Times New Roman"/>
                <a:cs typeface="Times New Roman"/>
                <a:sym typeface="Times New Roman"/>
              </a:rPr>
              <a:t>. Centers for Disease Control and Prevention. Retrieved August 2022, from https://covid.cdc.gov/covid-data-tracker/#datatracker-home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STUDENT TEAM	</a:t>
            </a:r>
            <a:endParaRPr sz="3333"/>
          </a:p>
          <a:p>
            <a:pPr indent="0" lvl="0" marL="0" rtl="0" algn="l">
              <a:spcBef>
                <a:spcPts val="0"/>
              </a:spcBef>
              <a:spcAft>
                <a:spcPts val="0"/>
              </a:spcAft>
              <a:buNone/>
            </a:pPr>
            <a:r>
              <a:t/>
            </a:r>
            <a:endParaRPr/>
          </a:p>
        </p:txBody>
      </p:sp>
      <p:sp>
        <p:nvSpPr>
          <p:cNvPr id="68" name="Google Shape;68;p14"/>
          <p:cNvSpPr txBox="1"/>
          <p:nvPr>
            <p:ph idx="1" type="body"/>
          </p:nvPr>
        </p:nvSpPr>
        <p:spPr>
          <a:xfrm>
            <a:off x="311700" y="958500"/>
            <a:ext cx="8520600" cy="3879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rgbClr val="000000"/>
              </a:buClr>
              <a:buSzPts val="1800"/>
              <a:buFont typeface="Arial"/>
              <a:buNone/>
            </a:pPr>
            <a:r>
              <a:t/>
            </a:r>
            <a:endParaRPr b="1" sz="14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69" name="Google Shape;69;p14"/>
          <p:cNvPicPr preferRelativeResize="0"/>
          <p:nvPr/>
        </p:nvPicPr>
        <p:blipFill rotWithShape="1">
          <a:blip r:embed="rId3">
            <a:alphaModFix/>
          </a:blip>
          <a:srcRect b="1487" l="0" r="0" t="0"/>
          <a:stretch/>
        </p:blipFill>
        <p:spPr>
          <a:xfrm>
            <a:off x="2394950" y="1435125"/>
            <a:ext cx="1951907" cy="2020395"/>
          </a:xfrm>
          <a:custGeom>
            <a:rect b="b" l="l" r="r" t="t"/>
            <a:pathLst>
              <a:path extrusionOk="0" h="2282932" w="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ln>
            <a:noFill/>
          </a:ln>
        </p:spPr>
      </p:pic>
      <p:sp>
        <p:nvSpPr>
          <p:cNvPr id="70" name="Google Shape;70;p14"/>
          <p:cNvSpPr txBox="1"/>
          <p:nvPr/>
        </p:nvSpPr>
        <p:spPr>
          <a:xfrm>
            <a:off x="2104450" y="3456575"/>
            <a:ext cx="2532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Celeste Moreno-Campoy</a:t>
            </a:r>
            <a:endParaRPr b="1">
              <a:solidFill>
                <a:schemeClr val="dk1"/>
              </a:solidFill>
              <a:latin typeface="Calibri"/>
              <a:ea typeface="Calibri"/>
              <a:cs typeface="Calibri"/>
              <a:sym typeface="Calibri"/>
            </a:endParaRPr>
          </a:p>
          <a:p>
            <a:pPr indent="0" lvl="0" marL="0" rtl="0" algn="ctr">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Phoenix, AZ</a:t>
            </a:r>
            <a:endParaRPr b="1" sz="1000">
              <a:solidFill>
                <a:schemeClr val="dk1"/>
              </a:solidFill>
            </a:endParaRPr>
          </a:p>
          <a:p>
            <a:pPr indent="0" lvl="0" marL="0" rtl="0" algn="l">
              <a:spcBef>
                <a:spcPts val="0"/>
              </a:spcBef>
              <a:spcAft>
                <a:spcPts val="0"/>
              </a:spcAft>
              <a:buNone/>
            </a:pPr>
            <a:r>
              <a:t/>
            </a:r>
            <a:endParaRPr>
              <a:latin typeface="Average"/>
              <a:ea typeface="Average"/>
              <a:cs typeface="Average"/>
              <a:sym typeface="Average"/>
            </a:endParaRPr>
          </a:p>
        </p:txBody>
      </p:sp>
      <p:sp>
        <p:nvSpPr>
          <p:cNvPr id="71" name="Google Shape;71;p14"/>
          <p:cNvSpPr txBox="1"/>
          <p:nvPr/>
        </p:nvSpPr>
        <p:spPr>
          <a:xfrm>
            <a:off x="-71442"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Bill Remy </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sz="1000" u="none" cap="none" strike="noStrike">
              <a:solidFill>
                <a:schemeClr val="dk1"/>
              </a:solidFill>
              <a:latin typeface="Arial"/>
              <a:ea typeface="Arial"/>
              <a:cs typeface="Arial"/>
              <a:sym typeface="Arial"/>
            </a:endParaRPr>
          </a:p>
        </p:txBody>
      </p:sp>
      <p:sp>
        <p:nvSpPr>
          <p:cNvPr id="72" name="Google Shape;72;p14"/>
          <p:cNvSpPr txBox="1"/>
          <p:nvPr/>
        </p:nvSpPr>
        <p:spPr>
          <a:xfrm>
            <a:off x="4402608"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Samuel Guerette</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sz="1000" u="none" cap="none" strike="noStrike">
              <a:solidFill>
                <a:schemeClr val="dk1"/>
              </a:solidFill>
              <a:latin typeface="Arial"/>
              <a:ea typeface="Arial"/>
              <a:cs typeface="Arial"/>
              <a:sym typeface="Arial"/>
            </a:endParaRPr>
          </a:p>
        </p:txBody>
      </p:sp>
      <p:sp>
        <p:nvSpPr>
          <p:cNvPr id="73" name="Google Shape;73;p14"/>
          <p:cNvSpPr txBox="1"/>
          <p:nvPr/>
        </p:nvSpPr>
        <p:spPr>
          <a:xfrm>
            <a:off x="6631158"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Joy Arah</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u="none" cap="none" strike="noStrike">
              <a:solidFill>
                <a:schemeClr val="dk1"/>
              </a:solidFill>
              <a:latin typeface="Arial"/>
              <a:ea typeface="Arial"/>
              <a:cs typeface="Arial"/>
              <a:sym typeface="Arial"/>
            </a:endParaRPr>
          </a:p>
        </p:txBody>
      </p:sp>
      <p:pic>
        <p:nvPicPr>
          <p:cNvPr id="74" name="Google Shape;74;p14"/>
          <p:cNvPicPr preferRelativeResize="0"/>
          <p:nvPr/>
        </p:nvPicPr>
        <p:blipFill>
          <a:blip r:embed="rId4">
            <a:alphaModFix/>
          </a:blip>
          <a:stretch>
            <a:fillRect/>
          </a:stretch>
        </p:blipFill>
        <p:spPr>
          <a:xfrm>
            <a:off x="4637350" y="1375025"/>
            <a:ext cx="2072100" cy="2080500"/>
          </a:xfrm>
          <a:prstGeom prst="ellipse">
            <a:avLst/>
          </a:prstGeom>
          <a:noFill/>
          <a:ln>
            <a:noFill/>
          </a:ln>
        </p:spPr>
      </p:pic>
      <p:pic>
        <p:nvPicPr>
          <p:cNvPr id="75" name="Google Shape;75;p14"/>
          <p:cNvPicPr preferRelativeResize="0"/>
          <p:nvPr/>
        </p:nvPicPr>
        <p:blipFill>
          <a:blip r:embed="rId5">
            <a:alphaModFix/>
          </a:blip>
          <a:stretch>
            <a:fillRect/>
          </a:stretch>
        </p:blipFill>
        <p:spPr>
          <a:xfrm>
            <a:off x="48522" y="4687325"/>
            <a:ext cx="440225" cy="406825"/>
          </a:xfrm>
          <a:prstGeom prst="rect">
            <a:avLst/>
          </a:prstGeom>
          <a:noFill/>
          <a:ln>
            <a:noFill/>
          </a:ln>
        </p:spPr>
      </p:pic>
      <p:pic>
        <p:nvPicPr>
          <p:cNvPr id="76" name="Google Shape;76;p14"/>
          <p:cNvPicPr preferRelativeResize="0"/>
          <p:nvPr/>
        </p:nvPicPr>
        <p:blipFill>
          <a:blip r:embed="rId6">
            <a:alphaModFix/>
          </a:blip>
          <a:stretch>
            <a:fillRect/>
          </a:stretch>
        </p:blipFill>
        <p:spPr>
          <a:xfrm>
            <a:off x="311700" y="1506625"/>
            <a:ext cx="1877400" cy="1877400"/>
          </a:xfrm>
          <a:prstGeom prst="ellipse">
            <a:avLst/>
          </a:prstGeom>
          <a:noFill/>
          <a:ln>
            <a:noFill/>
          </a:ln>
        </p:spPr>
      </p:pic>
      <p:pic>
        <p:nvPicPr>
          <p:cNvPr id="77" name="Google Shape;77;p14"/>
          <p:cNvPicPr preferRelativeResize="0"/>
          <p:nvPr/>
        </p:nvPicPr>
        <p:blipFill rotWithShape="1">
          <a:blip r:embed="rId7">
            <a:alphaModFix/>
          </a:blip>
          <a:srcRect b="45998" l="7467" r="0" t="0"/>
          <a:stretch/>
        </p:blipFill>
        <p:spPr>
          <a:xfrm>
            <a:off x="6944200" y="1435125"/>
            <a:ext cx="1915500" cy="19488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272875" y="3577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SARS-CoV2 National Impact</a:t>
            </a:r>
            <a:endParaRPr/>
          </a:p>
        </p:txBody>
      </p:sp>
      <p:sp>
        <p:nvSpPr>
          <p:cNvPr id="83" name="Google Shape;83;p15"/>
          <p:cNvSpPr txBox="1"/>
          <p:nvPr>
            <p:ph idx="1" type="body"/>
          </p:nvPr>
        </p:nvSpPr>
        <p:spPr>
          <a:xfrm>
            <a:off x="-37950" y="1343900"/>
            <a:ext cx="4395000" cy="2864100"/>
          </a:xfrm>
          <a:prstGeom prst="rect">
            <a:avLst/>
          </a:prstGeom>
        </p:spPr>
        <p:txBody>
          <a:bodyPr anchorCtr="0" anchor="t" bIns="91425" lIns="91425" spcFirstLastPara="1" rIns="91425" wrap="square" tIns="91425">
            <a:normAutofit fontScale="55000" lnSpcReduction="20000"/>
          </a:bodyPr>
          <a:lstStyle/>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Total US cases : 91.6 M (CDC, 2022)</a:t>
            </a:r>
            <a:endParaRPr sz="2934">
              <a:solidFill>
                <a:schemeClr val="lt2"/>
              </a:solidFill>
              <a:latin typeface="Calibri"/>
              <a:ea typeface="Calibri"/>
              <a:cs typeface="Calibri"/>
              <a:sym typeface="Calibri"/>
            </a:endParaRPr>
          </a:p>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Total US deaths : 1.03 M (CDC, 2022)</a:t>
            </a:r>
            <a:endParaRPr sz="2934">
              <a:solidFill>
                <a:schemeClr val="lt2"/>
              </a:solidFill>
              <a:latin typeface="Calibri"/>
              <a:ea typeface="Calibri"/>
              <a:cs typeface="Calibri"/>
              <a:sym typeface="Calibri"/>
            </a:endParaRPr>
          </a:p>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Novel variants : Alpha, Beta, Delta, </a:t>
            </a:r>
            <a:r>
              <a:rPr lang="en" sz="2934">
                <a:solidFill>
                  <a:schemeClr val="lt2"/>
                </a:solidFill>
                <a:latin typeface="Calibri"/>
                <a:ea typeface="Calibri"/>
                <a:cs typeface="Calibri"/>
                <a:sym typeface="Calibri"/>
              </a:rPr>
              <a:t>Omicron</a:t>
            </a:r>
            <a:endParaRPr sz="2934">
              <a:solidFill>
                <a:schemeClr val="lt2"/>
              </a:solidFill>
              <a:latin typeface="Calibri"/>
              <a:ea typeface="Calibri"/>
              <a:cs typeface="Calibri"/>
              <a:sym typeface="Calibri"/>
            </a:endParaRPr>
          </a:p>
          <a:p>
            <a:pPr indent="-331093" lvl="0" marL="457200" rtl="0" algn="l">
              <a:spcBef>
                <a:spcPts val="0"/>
              </a:spcBef>
              <a:spcAft>
                <a:spcPts val="0"/>
              </a:spcAft>
              <a:buClr>
                <a:schemeClr val="lt2"/>
              </a:buClr>
              <a:buSzPct val="100000"/>
              <a:buFont typeface="Calibri"/>
              <a:buChar char="●"/>
            </a:pPr>
            <a:r>
              <a:rPr lang="en" sz="2934">
                <a:solidFill>
                  <a:schemeClr val="lt2"/>
                </a:solidFill>
                <a:latin typeface="Calibri"/>
                <a:ea typeface="Calibri"/>
                <a:cs typeface="Calibri"/>
                <a:sym typeface="Calibri"/>
              </a:rPr>
              <a:t>Socio-economic downturn:  </a:t>
            </a:r>
            <a:endParaRPr sz="29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Food security</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Public health</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Employment and labour sectors</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Education</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Healthcare systems </a:t>
            </a:r>
            <a:endParaRPr sz="2734">
              <a:solidFill>
                <a:schemeClr val="lt2"/>
              </a:solidFill>
              <a:latin typeface="Calibri"/>
              <a:ea typeface="Calibri"/>
              <a:cs typeface="Calibri"/>
              <a:sym typeface="Calibri"/>
            </a:endParaRPr>
          </a:p>
          <a:p>
            <a:pPr indent="-324108" lvl="1" marL="914400" rtl="0" algn="l">
              <a:spcBef>
                <a:spcPts val="0"/>
              </a:spcBef>
              <a:spcAft>
                <a:spcPts val="0"/>
              </a:spcAft>
              <a:buClr>
                <a:schemeClr val="accent5"/>
              </a:buClr>
              <a:buSzPct val="100000"/>
              <a:buFont typeface="Calibri"/>
              <a:buChar char="○"/>
            </a:pPr>
            <a:r>
              <a:rPr lang="en" sz="2734">
                <a:solidFill>
                  <a:schemeClr val="lt2"/>
                </a:solidFill>
                <a:latin typeface="Calibri"/>
                <a:ea typeface="Calibri"/>
                <a:cs typeface="Calibri"/>
                <a:sym typeface="Calibri"/>
              </a:rPr>
              <a:t>Mental health , etc. </a:t>
            </a:r>
            <a:endParaRPr sz="2734">
              <a:solidFill>
                <a:schemeClr val="lt2"/>
              </a:solidFill>
              <a:latin typeface="Calibri"/>
              <a:ea typeface="Calibri"/>
              <a:cs typeface="Calibri"/>
              <a:sym typeface="Calibri"/>
            </a:endParaRPr>
          </a:p>
          <a:p>
            <a:pPr indent="0" lvl="0" marL="0" rtl="0" algn="l">
              <a:spcBef>
                <a:spcPts val="1200"/>
              </a:spcBef>
              <a:spcAft>
                <a:spcPts val="1200"/>
              </a:spcAft>
              <a:buNone/>
            </a:pPr>
            <a:r>
              <a:t/>
            </a:r>
            <a:endParaRPr>
              <a:latin typeface="Calibri"/>
              <a:ea typeface="Calibri"/>
              <a:cs typeface="Calibri"/>
              <a:sym typeface="Calibri"/>
            </a:endParaRPr>
          </a:p>
        </p:txBody>
      </p:sp>
      <p:pic>
        <p:nvPicPr>
          <p:cNvPr descr="Our Pandemic Year—A COVID-19 Timeline &gt; News &gt; Yale Medicine" id="84" name="Google Shape;84;p15"/>
          <p:cNvPicPr preferRelativeResize="0"/>
          <p:nvPr/>
        </p:nvPicPr>
        <p:blipFill>
          <a:blip r:embed="rId3">
            <a:alphaModFix/>
          </a:blip>
          <a:stretch>
            <a:fillRect/>
          </a:stretch>
        </p:blipFill>
        <p:spPr>
          <a:xfrm>
            <a:off x="4318027" y="1190500"/>
            <a:ext cx="4648423" cy="2864101"/>
          </a:xfrm>
          <a:prstGeom prst="rect">
            <a:avLst/>
          </a:prstGeom>
          <a:noFill/>
          <a:ln>
            <a:noFill/>
          </a:ln>
        </p:spPr>
      </p:pic>
      <p:pic>
        <p:nvPicPr>
          <p:cNvPr id="85" name="Google Shape;85;p15"/>
          <p:cNvPicPr preferRelativeResize="0"/>
          <p:nvPr/>
        </p:nvPicPr>
        <p:blipFill>
          <a:blip r:embed="rId4">
            <a:alphaModFix/>
          </a:blip>
          <a:stretch>
            <a:fillRect/>
          </a:stretch>
        </p:blipFill>
        <p:spPr>
          <a:xfrm>
            <a:off x="8598372" y="4648500"/>
            <a:ext cx="440225" cy="406825"/>
          </a:xfrm>
          <a:prstGeom prst="rect">
            <a:avLst/>
          </a:prstGeom>
          <a:noFill/>
          <a:ln>
            <a:noFill/>
          </a:ln>
        </p:spPr>
      </p:pic>
      <p:sp>
        <p:nvSpPr>
          <p:cNvPr id="86" name="Google Shape;86;p15"/>
          <p:cNvSpPr txBox="1"/>
          <p:nvPr/>
        </p:nvSpPr>
        <p:spPr>
          <a:xfrm>
            <a:off x="4318025" y="930400"/>
            <a:ext cx="99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dk1"/>
                </a:solidFill>
                <a:latin typeface="Calibri"/>
                <a:ea typeface="Calibri"/>
                <a:cs typeface="Calibri"/>
                <a:sym typeface="Calibri"/>
              </a:rPr>
              <a:t>Figure 1</a:t>
            </a:r>
            <a:endParaRPr i="1" sz="800">
              <a:solidFill>
                <a:schemeClr val="dk1"/>
              </a:solidFill>
              <a:latin typeface="Calibri"/>
              <a:ea typeface="Calibri"/>
              <a:cs typeface="Calibri"/>
              <a:sym typeface="Calibri"/>
            </a:endParaRPr>
          </a:p>
        </p:txBody>
      </p:sp>
      <p:sp>
        <p:nvSpPr>
          <p:cNvPr id="87" name="Google Shape;87;p15"/>
          <p:cNvSpPr txBox="1"/>
          <p:nvPr/>
        </p:nvSpPr>
        <p:spPr>
          <a:xfrm>
            <a:off x="4250663" y="3996475"/>
            <a:ext cx="46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Note. Adapted from “</a:t>
            </a:r>
            <a:r>
              <a:rPr i="1" lang="en" sz="700">
                <a:solidFill>
                  <a:schemeClr val="dk1"/>
                </a:solidFill>
                <a:latin typeface="Calibri"/>
                <a:ea typeface="Calibri"/>
                <a:cs typeface="Calibri"/>
                <a:sym typeface="Calibri"/>
              </a:rPr>
              <a:t>Our Pandemic Year-A Covid-19 Timeline,” by </a:t>
            </a:r>
            <a:r>
              <a:rPr lang="en" sz="700">
                <a:solidFill>
                  <a:schemeClr val="dk1"/>
                </a:solidFill>
                <a:latin typeface="Calibri"/>
                <a:ea typeface="Calibri"/>
                <a:cs typeface="Calibri"/>
                <a:sym typeface="Calibri"/>
              </a:rPr>
              <a:t>Katella, K. K., &amp; Szatiai, M. S, 2021, (https://www.yalemedicine.org/news/covid-timeline). In the public domain</a:t>
            </a:r>
            <a:endParaRPr sz="1200">
              <a:solidFill>
                <a:schemeClr val="dk1"/>
              </a:solidFill>
              <a:latin typeface="Calibri"/>
              <a:ea typeface="Calibri"/>
              <a:cs typeface="Calibri"/>
              <a:sym typeface="Calibri"/>
            </a:endParaRPr>
          </a:p>
        </p:txBody>
      </p:sp>
      <p:sp>
        <p:nvSpPr>
          <p:cNvPr id="88" name="Google Shape;88;p15"/>
          <p:cNvSpPr txBox="1"/>
          <p:nvPr/>
        </p:nvSpPr>
        <p:spPr>
          <a:xfrm>
            <a:off x="-37950" y="3793725"/>
            <a:ext cx="43137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SARVS-CoV2 is the virus that causes the COVID-19 disease. </a:t>
            </a:r>
            <a:endParaRPr sz="1200">
              <a:solidFill>
                <a:schemeClr val="lt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69400" y="254775"/>
            <a:ext cx="860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Chosen Source Data</a:t>
            </a:r>
            <a:endParaRPr/>
          </a:p>
        </p:txBody>
      </p:sp>
      <p:sp>
        <p:nvSpPr>
          <p:cNvPr id="94" name="Google Shape;94;p16"/>
          <p:cNvSpPr txBox="1"/>
          <p:nvPr>
            <p:ph idx="1" type="body"/>
          </p:nvPr>
        </p:nvSpPr>
        <p:spPr>
          <a:xfrm>
            <a:off x="189900" y="889275"/>
            <a:ext cx="8727000" cy="41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US census 2021: </a:t>
            </a:r>
            <a:r>
              <a:rPr lang="en">
                <a:solidFill>
                  <a:schemeClr val="hlink"/>
                </a:solidFill>
                <a:uFill>
                  <a:noFill/>
                </a:uFill>
                <a:latin typeface="Calibri"/>
                <a:ea typeface="Calibri"/>
                <a:cs typeface="Calibri"/>
                <a:sym typeface="Calibri"/>
                <a:hlinkClick r:id="rId3"/>
              </a:rPr>
              <a:t>https://www2.census.gov/programs-surveys/popest/datasets/2020-2021/counties/totals/</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overall population estimates, deaths, births, domestic migration, etc., by county.</a:t>
            </a:r>
            <a:endParaRPr>
              <a:solidFill>
                <a:schemeClr val="lt2"/>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Social Context for Understanding a Region: </a:t>
            </a:r>
            <a:r>
              <a:rPr lang="en">
                <a:solidFill>
                  <a:schemeClr val="hlink"/>
                </a:solidFill>
                <a:uFill>
                  <a:noFill/>
                </a:uFill>
                <a:latin typeface="Calibri"/>
                <a:ea typeface="Calibri"/>
                <a:cs typeface="Calibri"/>
                <a:sym typeface="Calibri"/>
                <a:hlinkClick r:id="rId4"/>
              </a:rPr>
              <a:t>https://www.statsamerica.org/downloads/default.aspx</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Gives social context data, such as as measurements of hopefulness, employment rate, conscientiousness, etc. by county data.</a:t>
            </a:r>
            <a:endParaRPr>
              <a:solidFill>
                <a:schemeClr val="hlink"/>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Social Vulnerability Index (SVI): </a:t>
            </a:r>
            <a:r>
              <a:rPr lang="en">
                <a:solidFill>
                  <a:schemeClr val="hlink"/>
                </a:solidFill>
                <a:uFill>
                  <a:noFill/>
                </a:uFill>
                <a:latin typeface="Calibri"/>
                <a:ea typeface="Calibri"/>
                <a:cs typeface="Calibri"/>
                <a:sym typeface="Calibri"/>
                <a:hlinkClick r:id="rId5"/>
              </a:rPr>
              <a:t>https://www.atsdr.cdc.gov/placeandhealth/svi/</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Provides estimates of poverty, </a:t>
            </a:r>
            <a:r>
              <a:rPr lang="en">
                <a:solidFill>
                  <a:schemeClr val="lt2"/>
                </a:solidFill>
                <a:latin typeface="Calibri"/>
                <a:ea typeface="Calibri"/>
                <a:cs typeface="Calibri"/>
                <a:sym typeface="Calibri"/>
              </a:rPr>
              <a:t>unemployment</a:t>
            </a:r>
            <a:r>
              <a:rPr lang="en">
                <a:solidFill>
                  <a:schemeClr val="lt2"/>
                </a:solidFill>
                <a:latin typeface="Calibri"/>
                <a:ea typeface="Calibri"/>
                <a:cs typeface="Calibri"/>
                <a:sym typeface="Calibri"/>
              </a:rPr>
              <a:t>, those above 65, disability, etc. by county. </a:t>
            </a:r>
            <a:endParaRPr>
              <a:solidFill>
                <a:schemeClr val="lt2"/>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Case Time Series Data - Johns Hopkins University: </a:t>
            </a:r>
            <a:r>
              <a:rPr lang="en">
                <a:solidFill>
                  <a:schemeClr val="hlink"/>
                </a:solidFill>
                <a:uFill>
                  <a:noFill/>
                </a:uFill>
                <a:latin typeface="Calibri"/>
                <a:ea typeface="Calibri"/>
                <a:cs typeface="Calibri"/>
                <a:sym typeface="Calibri"/>
                <a:hlinkClick r:id="rId6"/>
              </a:rPr>
              <a:t>https://github.com/govex/COVID-19</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cumulative cases  from 01/01/2020 - 10/03/2021 by US county.</a:t>
            </a:r>
            <a:endParaRPr>
              <a:solidFill>
                <a:schemeClr val="hlink"/>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Death Time Series Data - </a:t>
            </a:r>
            <a:r>
              <a:rPr lang="en">
                <a:solidFill>
                  <a:srgbClr val="F0F3F6"/>
                </a:solidFill>
                <a:latin typeface="Calibri"/>
                <a:ea typeface="Calibri"/>
                <a:cs typeface="Calibri"/>
                <a:sym typeface="Calibri"/>
              </a:rPr>
              <a:t>Johns Hopkins University: </a:t>
            </a:r>
            <a:r>
              <a:rPr lang="en">
                <a:solidFill>
                  <a:schemeClr val="accent5"/>
                </a:solidFill>
                <a:uFill>
                  <a:noFill/>
                </a:uFill>
                <a:latin typeface="Calibri"/>
                <a:ea typeface="Calibri"/>
                <a:cs typeface="Calibri"/>
                <a:sym typeface="Calibri"/>
                <a:hlinkClick r:id="rId7">
                  <a:extLst>
                    <a:ext uri="{A12FA001-AC4F-418D-AE19-62706E023703}">
                      <ahyp:hlinkClr val="tx"/>
                    </a:ext>
                  </a:extLst>
                </a:hlinkClick>
              </a:rPr>
              <a:t>https://github.com/govex/COVID-19</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cumulative deaths from 01/01/2020 - 10/03/2021 by US county.</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County Presidential Election Returns 2000-2020:  </a:t>
            </a:r>
            <a:r>
              <a:rPr lang="en">
                <a:solidFill>
                  <a:schemeClr val="accent5"/>
                </a:solidFill>
                <a:latin typeface="Calibri"/>
                <a:ea typeface="Calibri"/>
                <a:cs typeface="Calibri"/>
                <a:sym typeface="Calibri"/>
              </a:rPr>
              <a:t>https://electionlab.mit.edu/data- </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Provides party affiliation from election returns at a county level. </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County Hospital Data: </a:t>
            </a:r>
            <a:r>
              <a:rPr lang="en" u="sng">
                <a:solidFill>
                  <a:schemeClr val="hlink"/>
                </a:solidFill>
                <a:latin typeface="Calibri"/>
                <a:ea typeface="Calibri"/>
                <a:cs typeface="Calibri"/>
                <a:sym typeface="Calibri"/>
                <a:hlinkClick r:id="rId8"/>
              </a:rPr>
              <a:t>https://hifld-geoplatform.opendata.arcgis.com/datasets/geoplatform::hospitals/about</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Gives insight to total number of beds available in hospitals within the county level. </a:t>
            </a:r>
            <a:endParaRPr>
              <a:solidFill>
                <a:schemeClr val="lt2"/>
              </a:solidFill>
              <a:latin typeface="Calibri"/>
              <a:ea typeface="Calibri"/>
              <a:cs typeface="Calibri"/>
              <a:sym typeface="Calibri"/>
            </a:endParaRPr>
          </a:p>
          <a:p>
            <a:pPr indent="0" lvl="0" marL="0" rtl="0" algn="l">
              <a:spcBef>
                <a:spcPts val="1200"/>
              </a:spcBef>
              <a:spcAft>
                <a:spcPts val="1200"/>
              </a:spcAft>
              <a:buNone/>
            </a:pPr>
            <a:r>
              <a:t/>
            </a:r>
            <a:endParaRPr sz="1600"/>
          </a:p>
        </p:txBody>
      </p:sp>
      <p:pic>
        <p:nvPicPr>
          <p:cNvPr id="95" name="Google Shape;95;p16"/>
          <p:cNvPicPr preferRelativeResize="0"/>
          <p:nvPr/>
        </p:nvPicPr>
        <p:blipFill>
          <a:blip r:embed="rId9">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435150" y="331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29700"/>
              <a:buFont typeface="Arial"/>
              <a:buNone/>
            </a:pPr>
            <a:r>
              <a:rPr lang="en" sz="3333"/>
              <a:t>Chosen Technologies</a:t>
            </a:r>
            <a:endParaRPr sz="3333"/>
          </a:p>
          <a:p>
            <a:pPr indent="0" lvl="0" marL="0" rtl="0" algn="l">
              <a:spcBef>
                <a:spcPts val="0"/>
              </a:spcBef>
              <a:spcAft>
                <a:spcPts val="0"/>
              </a:spcAft>
              <a:buNone/>
            </a:pPr>
            <a:r>
              <a:t/>
            </a:r>
            <a:endParaRPr/>
          </a:p>
        </p:txBody>
      </p:sp>
      <p:sp>
        <p:nvSpPr>
          <p:cNvPr id="101" name="Google Shape;101;p17"/>
          <p:cNvSpPr txBox="1"/>
          <p:nvPr>
            <p:ph idx="1" type="body"/>
          </p:nvPr>
        </p:nvSpPr>
        <p:spPr>
          <a:xfrm>
            <a:off x="287625" y="1304100"/>
            <a:ext cx="4374600" cy="33444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Coding Language: Python </a:t>
            </a:r>
            <a:endParaRPr>
              <a:solidFill>
                <a:schemeClr val="lt2"/>
              </a:solidFill>
              <a:latin typeface="Calibri"/>
              <a:ea typeface="Calibri"/>
              <a:cs typeface="Calibri"/>
              <a:sym typeface="Calibri"/>
            </a:endParaRPr>
          </a:p>
          <a:p>
            <a:pPr indent="-317500" lvl="0" marL="457200" rtl="0" algn="l">
              <a:lnSpc>
                <a:spcPct val="100000"/>
              </a:lnSpc>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Visualization: Tableau and Jupyter Notebook (Pandas)</a:t>
            </a:r>
            <a:endParaRPr>
              <a:solidFill>
                <a:schemeClr val="lt2"/>
              </a:solidFill>
              <a:latin typeface="Calibri"/>
              <a:ea typeface="Calibri"/>
              <a:cs typeface="Calibri"/>
              <a:sym typeface="Calibri"/>
            </a:endParaRPr>
          </a:p>
          <a:p>
            <a:pPr indent="-317500" lvl="0" marL="457200" rtl="0" algn="l">
              <a:lnSpc>
                <a:spcPct val="100000"/>
              </a:lnSpc>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Database: AWS, Postgres </a:t>
            </a:r>
            <a:endParaRPr>
              <a:solidFill>
                <a:schemeClr val="lt2"/>
              </a:solidFill>
              <a:latin typeface="Calibri"/>
              <a:ea typeface="Calibri"/>
              <a:cs typeface="Calibri"/>
              <a:sym typeface="Calibri"/>
            </a:endParaRPr>
          </a:p>
          <a:p>
            <a:pPr indent="-317500" lvl="0" marL="457200" rtl="0" algn="l">
              <a:lnSpc>
                <a:spcPct val="100000"/>
              </a:lnSpc>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Machine Learning: Neural Network</a:t>
            </a:r>
            <a:endParaRPr>
              <a:solidFill>
                <a:schemeClr val="lt2"/>
              </a:solidFill>
              <a:latin typeface="Calibri"/>
              <a:ea typeface="Calibri"/>
              <a:cs typeface="Calibri"/>
              <a:sym typeface="Calibri"/>
            </a:endParaRPr>
          </a:p>
          <a:p>
            <a:pPr indent="-304800" lvl="1" marL="914400" rtl="0" algn="l">
              <a:lnSpc>
                <a:spcPct val="100000"/>
              </a:lnSpc>
              <a:spcBef>
                <a:spcPts val="0"/>
              </a:spcBef>
              <a:spcAft>
                <a:spcPts val="0"/>
              </a:spcAft>
              <a:buClr>
                <a:schemeClr val="accent5"/>
              </a:buClr>
              <a:buSzPts val="1200"/>
              <a:buFont typeface="Calibri"/>
              <a:buChar char="○"/>
            </a:pPr>
            <a:r>
              <a:rPr lang="en">
                <a:solidFill>
                  <a:schemeClr val="lt2"/>
                </a:solidFill>
                <a:latin typeface="Calibri"/>
                <a:ea typeface="Calibri"/>
                <a:cs typeface="Calibri"/>
                <a:sym typeface="Calibri"/>
              </a:rPr>
              <a:t>However, also utilized decision trees and regression models during the machine learning process</a:t>
            </a:r>
            <a:endParaRPr>
              <a:solidFill>
                <a:schemeClr val="lt2"/>
              </a:solidFill>
              <a:latin typeface="Calibri"/>
              <a:ea typeface="Calibri"/>
              <a:cs typeface="Calibri"/>
              <a:sym typeface="Calibri"/>
            </a:endParaRPr>
          </a:p>
          <a:p>
            <a:pPr indent="-317500" lvl="0" marL="457200" rtl="0" algn="l">
              <a:lnSpc>
                <a:spcPct val="100000"/>
              </a:lnSpc>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Why Neural Network?</a:t>
            </a:r>
            <a:endParaRPr>
              <a:solidFill>
                <a:schemeClr val="lt2"/>
              </a:solidFill>
              <a:latin typeface="Calibri"/>
              <a:ea typeface="Calibri"/>
              <a:cs typeface="Calibri"/>
              <a:sym typeface="Calibri"/>
            </a:endParaRPr>
          </a:p>
          <a:p>
            <a:pPr indent="-304800" lvl="1" marL="914400" rtl="0" algn="l">
              <a:lnSpc>
                <a:spcPct val="100000"/>
              </a:lnSpc>
              <a:spcBef>
                <a:spcPts val="0"/>
              </a:spcBef>
              <a:spcAft>
                <a:spcPts val="0"/>
              </a:spcAft>
              <a:buClr>
                <a:schemeClr val="accent5"/>
              </a:buClr>
              <a:buSzPts val="1200"/>
              <a:buFont typeface="Calibri"/>
              <a:buChar char="○"/>
            </a:pPr>
            <a:r>
              <a:rPr lang="en">
                <a:solidFill>
                  <a:schemeClr val="lt2"/>
                </a:solidFill>
                <a:latin typeface="Calibri"/>
                <a:ea typeface="Calibri"/>
                <a:cs typeface="Calibri"/>
                <a:sym typeface="Calibri"/>
              </a:rPr>
              <a:t>Contains the ability to learn by themselves and produce the output that is not limited to the input provided to them.</a:t>
            </a:r>
            <a:endParaRPr>
              <a:solidFill>
                <a:schemeClr val="lt2"/>
              </a:solidFill>
              <a:latin typeface="Calibri"/>
              <a:ea typeface="Calibri"/>
              <a:cs typeface="Calibri"/>
              <a:sym typeface="Calibri"/>
            </a:endParaRPr>
          </a:p>
          <a:p>
            <a:pPr indent="-304800" lvl="1" marL="914400" rtl="0" algn="l">
              <a:lnSpc>
                <a:spcPct val="100000"/>
              </a:lnSpc>
              <a:spcBef>
                <a:spcPts val="0"/>
              </a:spcBef>
              <a:spcAft>
                <a:spcPts val="0"/>
              </a:spcAft>
              <a:buClr>
                <a:schemeClr val="accent5"/>
              </a:buClr>
              <a:buSzPts val="1200"/>
              <a:buFont typeface="Calibri"/>
              <a:buChar char="○"/>
            </a:pPr>
            <a:r>
              <a:rPr lang="en">
                <a:solidFill>
                  <a:schemeClr val="lt2"/>
                </a:solidFill>
                <a:latin typeface="Calibri"/>
                <a:ea typeface="Calibri"/>
                <a:cs typeface="Calibri"/>
                <a:sym typeface="Calibri"/>
              </a:rPr>
              <a:t>Even if a neuron is not responding or a piece of information is missing, the network can detect the fault and still produce the output.</a:t>
            </a:r>
            <a:endParaRPr>
              <a:solidFill>
                <a:schemeClr val="lt2"/>
              </a:solidFill>
              <a:latin typeface="Calibri"/>
              <a:ea typeface="Calibri"/>
              <a:cs typeface="Calibri"/>
              <a:sym typeface="Calibri"/>
            </a:endParaRPr>
          </a:p>
          <a:p>
            <a:pPr indent="-304800" lvl="1" marL="914400" rtl="0" algn="l">
              <a:lnSpc>
                <a:spcPct val="100000"/>
              </a:lnSpc>
              <a:spcBef>
                <a:spcPts val="0"/>
              </a:spcBef>
              <a:spcAft>
                <a:spcPts val="0"/>
              </a:spcAft>
              <a:buClr>
                <a:schemeClr val="accent5"/>
              </a:buClr>
              <a:buSzPts val="1200"/>
              <a:buFont typeface="Calibri"/>
              <a:buChar char="○"/>
            </a:pPr>
            <a:r>
              <a:rPr lang="en">
                <a:solidFill>
                  <a:schemeClr val="lt2"/>
                </a:solidFill>
                <a:latin typeface="Calibri"/>
                <a:ea typeface="Calibri"/>
                <a:cs typeface="Calibri"/>
                <a:sym typeface="Calibri"/>
              </a:rPr>
              <a:t>They can perform multiple tasks in parallel without affecting the system performance.</a:t>
            </a:r>
            <a:endParaRPr>
              <a:solidFill>
                <a:schemeClr val="lt2"/>
              </a:solidFill>
              <a:latin typeface="Calibri"/>
              <a:ea typeface="Calibri"/>
              <a:cs typeface="Calibri"/>
              <a:sym typeface="Calibri"/>
            </a:endParaRPr>
          </a:p>
        </p:txBody>
      </p:sp>
      <p:pic>
        <p:nvPicPr>
          <p:cNvPr id="102" name="Google Shape;102;p17"/>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103" name="Google Shape;103;p17"/>
          <p:cNvPicPr preferRelativeResize="0"/>
          <p:nvPr/>
        </p:nvPicPr>
        <p:blipFill>
          <a:blip r:embed="rId4">
            <a:alphaModFix/>
          </a:blip>
          <a:stretch>
            <a:fillRect/>
          </a:stretch>
        </p:blipFill>
        <p:spPr>
          <a:xfrm>
            <a:off x="5161850" y="1562500"/>
            <a:ext cx="3542625" cy="2018500"/>
          </a:xfrm>
          <a:prstGeom prst="rect">
            <a:avLst/>
          </a:prstGeom>
          <a:noFill/>
          <a:ln>
            <a:noFill/>
          </a:ln>
        </p:spPr>
      </p:pic>
      <p:sp>
        <p:nvSpPr>
          <p:cNvPr id="104" name="Google Shape;104;p17"/>
          <p:cNvSpPr txBox="1"/>
          <p:nvPr/>
        </p:nvSpPr>
        <p:spPr>
          <a:xfrm>
            <a:off x="137750" y="4698013"/>
            <a:ext cx="252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accent5"/>
                </a:solidFill>
                <a:latin typeface="Calibri"/>
                <a:ea typeface="Calibri"/>
                <a:cs typeface="Calibri"/>
                <a:sym typeface="Calibri"/>
              </a:rPr>
              <a:t>** Will be expanded upon in next segment**</a:t>
            </a:r>
            <a:endParaRPr b="1" sz="800">
              <a:solidFill>
                <a:schemeClr val="accent5"/>
              </a:solidFill>
              <a:latin typeface="Calibri"/>
              <a:ea typeface="Calibri"/>
              <a:cs typeface="Calibri"/>
              <a:sym typeface="Calibri"/>
            </a:endParaRPr>
          </a:p>
        </p:txBody>
      </p:sp>
      <p:sp>
        <p:nvSpPr>
          <p:cNvPr id="105" name="Google Shape;105;p17"/>
          <p:cNvSpPr txBox="1"/>
          <p:nvPr/>
        </p:nvSpPr>
        <p:spPr>
          <a:xfrm>
            <a:off x="5098525" y="3510800"/>
            <a:ext cx="365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2</a:t>
            </a:r>
            <a:r>
              <a:rPr lang="en" sz="800">
                <a:solidFill>
                  <a:schemeClr val="lt2"/>
                </a:solidFill>
                <a:latin typeface="Calibri"/>
                <a:ea typeface="Calibri"/>
                <a:cs typeface="Calibri"/>
                <a:sym typeface="Calibri"/>
              </a:rPr>
              <a:t>. Neural Network. Adapted from “What is a Neural Network?” by TIBCO, 2022, (</a:t>
            </a:r>
            <a:r>
              <a:rPr lang="en" sz="800" u="sng">
                <a:solidFill>
                  <a:schemeClr val="hlink"/>
                </a:solidFill>
                <a:latin typeface="Calibri"/>
                <a:ea typeface="Calibri"/>
                <a:cs typeface="Calibri"/>
                <a:sym typeface="Calibri"/>
                <a:hlinkClick r:id="rId5"/>
              </a:rPr>
              <a:t>https://www.tibco.com/reference-center/what-is-a-neural-networ</a:t>
            </a:r>
            <a:r>
              <a:rPr lang="en" sz="800">
                <a:solidFill>
                  <a:schemeClr val="lt2"/>
                </a:solidFill>
                <a:latin typeface="Calibri"/>
                <a:ea typeface="Calibri"/>
                <a:cs typeface="Calibri"/>
                <a:sym typeface="Calibri"/>
              </a:rPr>
              <a:t>). In the public domain</a:t>
            </a:r>
            <a:endParaRPr sz="800">
              <a:solidFill>
                <a:schemeClr val="lt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279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Investigation of COVID-19 Goal </a:t>
            </a:r>
            <a:endParaRPr/>
          </a:p>
        </p:txBody>
      </p:sp>
      <p:sp>
        <p:nvSpPr>
          <p:cNvPr id="111" name="Google Shape;111;p18"/>
          <p:cNvSpPr txBox="1"/>
          <p:nvPr>
            <p:ph idx="1" type="body"/>
          </p:nvPr>
        </p:nvSpPr>
        <p:spPr>
          <a:xfrm>
            <a:off x="4653900" y="2909900"/>
            <a:ext cx="3973500" cy="1641600"/>
          </a:xfrm>
          <a:prstGeom prst="rect">
            <a:avLst/>
          </a:prstGeom>
        </p:spPr>
        <p:txBody>
          <a:bodyPr anchorCtr="0" anchor="t" bIns="91425" lIns="91425" spcFirstLastPara="1" rIns="91425" wrap="square" tIns="91425">
            <a:noAutofit/>
          </a:bodyPr>
          <a:lstStyle/>
          <a:p>
            <a:pPr indent="-304800" lvl="0" marL="457200" rtl="0" algn="l">
              <a:lnSpc>
                <a:spcPct val="95000"/>
              </a:lnSpc>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Utilize county population demographics, </a:t>
            </a:r>
            <a:r>
              <a:rPr lang="en" sz="1200">
                <a:solidFill>
                  <a:schemeClr val="lt2"/>
                </a:solidFill>
                <a:latin typeface="Calibri"/>
                <a:ea typeface="Calibri"/>
                <a:cs typeface="Calibri"/>
                <a:sym typeface="Calibri"/>
              </a:rPr>
              <a:t>vulnerability</a:t>
            </a:r>
            <a:r>
              <a:rPr lang="en" sz="1200">
                <a:solidFill>
                  <a:schemeClr val="lt2"/>
                </a:solidFill>
                <a:latin typeface="Calibri"/>
                <a:ea typeface="Calibri"/>
                <a:cs typeface="Calibri"/>
                <a:sym typeface="Calibri"/>
              </a:rPr>
              <a:t> data, death/case series rates, election data, hospital data, and social context information in order to predict low performing counties over the primary year of COVID-19 (March 2020 - March 2021). </a:t>
            </a:r>
            <a:endParaRPr sz="1200">
              <a:solidFill>
                <a:schemeClr val="lt2"/>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Predict</a:t>
            </a:r>
            <a:r>
              <a:rPr lang="en" sz="1200">
                <a:solidFill>
                  <a:schemeClr val="lt2"/>
                </a:solidFill>
                <a:latin typeface="Calibri"/>
                <a:ea typeface="Calibri"/>
                <a:cs typeface="Calibri"/>
                <a:sym typeface="Calibri"/>
              </a:rPr>
              <a:t> </a:t>
            </a:r>
            <a:r>
              <a:rPr lang="en" sz="1200">
                <a:solidFill>
                  <a:schemeClr val="lt2"/>
                </a:solidFill>
                <a:latin typeface="Calibri"/>
                <a:ea typeface="Calibri"/>
                <a:cs typeface="Calibri"/>
                <a:sym typeface="Calibri"/>
              </a:rPr>
              <a:t>priority high risk (top 10%) counties for reallocation of resources.</a:t>
            </a:r>
            <a:endParaRPr sz="1200">
              <a:solidFill>
                <a:schemeClr val="lt2"/>
              </a:solidFill>
              <a:latin typeface="Calibri"/>
              <a:ea typeface="Calibri"/>
              <a:cs typeface="Calibri"/>
              <a:sym typeface="Calibri"/>
            </a:endParaRPr>
          </a:p>
          <a:p>
            <a:pPr indent="-304800" lvl="0" marL="457200" rtl="0" algn="l">
              <a:lnSpc>
                <a:spcPct val="95000"/>
              </a:lnSpc>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Predict case and death COVID-19 rates at county level. </a:t>
            </a:r>
            <a:endParaRPr sz="1200">
              <a:solidFill>
                <a:schemeClr val="lt2"/>
              </a:solidFill>
              <a:latin typeface="Calibri"/>
              <a:ea typeface="Calibri"/>
              <a:cs typeface="Calibri"/>
              <a:sym typeface="Calibri"/>
            </a:endParaRPr>
          </a:p>
        </p:txBody>
      </p:sp>
      <p:pic>
        <p:nvPicPr>
          <p:cNvPr id="112" name="Google Shape;112;p18"/>
          <p:cNvPicPr preferRelativeResize="0"/>
          <p:nvPr/>
        </p:nvPicPr>
        <p:blipFill>
          <a:blip r:embed="rId3">
            <a:alphaModFix/>
          </a:blip>
          <a:stretch>
            <a:fillRect/>
          </a:stretch>
        </p:blipFill>
        <p:spPr>
          <a:xfrm>
            <a:off x="67922" y="4667925"/>
            <a:ext cx="440225" cy="406825"/>
          </a:xfrm>
          <a:prstGeom prst="rect">
            <a:avLst/>
          </a:prstGeom>
          <a:noFill/>
          <a:ln>
            <a:noFill/>
          </a:ln>
        </p:spPr>
      </p:pic>
      <p:pic>
        <p:nvPicPr>
          <p:cNvPr id="113" name="Google Shape;113;p18"/>
          <p:cNvPicPr preferRelativeResize="0"/>
          <p:nvPr/>
        </p:nvPicPr>
        <p:blipFill>
          <a:blip r:embed="rId4">
            <a:alphaModFix/>
          </a:blip>
          <a:stretch>
            <a:fillRect/>
          </a:stretch>
        </p:blipFill>
        <p:spPr>
          <a:xfrm>
            <a:off x="268825" y="1391825"/>
            <a:ext cx="4040074" cy="2552350"/>
          </a:xfrm>
          <a:prstGeom prst="rect">
            <a:avLst/>
          </a:prstGeom>
          <a:noFill/>
          <a:ln>
            <a:noFill/>
          </a:ln>
        </p:spPr>
      </p:pic>
      <p:sp>
        <p:nvSpPr>
          <p:cNvPr id="114" name="Google Shape;114;p18"/>
          <p:cNvSpPr txBox="1"/>
          <p:nvPr/>
        </p:nvSpPr>
        <p:spPr>
          <a:xfrm>
            <a:off x="4922250" y="2648850"/>
            <a:ext cx="343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2"/>
                </a:solidFill>
                <a:latin typeface="Calibri"/>
                <a:ea typeface="Calibri"/>
                <a:cs typeface="Calibri"/>
                <a:sym typeface="Calibri"/>
              </a:rPr>
              <a:t>Our Goal</a:t>
            </a:r>
            <a:endParaRPr u="sng">
              <a:solidFill>
                <a:schemeClr val="lt2"/>
              </a:solidFill>
              <a:latin typeface="Calibri"/>
              <a:ea typeface="Calibri"/>
              <a:cs typeface="Calibri"/>
              <a:sym typeface="Calibri"/>
            </a:endParaRPr>
          </a:p>
        </p:txBody>
      </p:sp>
      <p:sp>
        <p:nvSpPr>
          <p:cNvPr id="115" name="Google Shape;115;p18"/>
          <p:cNvSpPr txBox="1"/>
          <p:nvPr/>
        </p:nvSpPr>
        <p:spPr>
          <a:xfrm>
            <a:off x="4653900" y="1142150"/>
            <a:ext cx="3677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Which counties are within the top 10% of worst case rates?</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Which counties are within the top 10% of the worst death rates?</a:t>
            </a:r>
            <a:endParaRPr sz="1200">
              <a:solidFill>
                <a:schemeClr val="lt2"/>
              </a:solidFill>
              <a:latin typeface="Calibri"/>
              <a:ea typeface="Calibri"/>
              <a:cs typeface="Calibri"/>
              <a:sym typeface="Calibri"/>
            </a:endParaRPr>
          </a:p>
          <a:p>
            <a:pPr indent="-304800" lvl="0" marL="457200" rtl="0" algn="l">
              <a:spcBef>
                <a:spcPts val="0"/>
              </a:spcBef>
              <a:spcAft>
                <a:spcPts val="0"/>
              </a:spcAft>
              <a:buClr>
                <a:schemeClr val="lt2"/>
              </a:buClr>
              <a:buSzPts val="1200"/>
              <a:buFont typeface="Calibri"/>
              <a:buChar char="●"/>
            </a:pPr>
            <a:r>
              <a:rPr lang="en" sz="1200">
                <a:solidFill>
                  <a:schemeClr val="lt2"/>
                </a:solidFill>
                <a:latin typeface="Calibri"/>
                <a:ea typeface="Calibri"/>
                <a:cs typeface="Calibri"/>
                <a:sym typeface="Calibri"/>
              </a:rPr>
              <a:t>Which features in the dataset have the highest contribution towards case and death rates?</a:t>
            </a:r>
            <a:endParaRPr sz="1200">
              <a:solidFill>
                <a:schemeClr val="lt2"/>
              </a:solidFill>
              <a:latin typeface="Calibri"/>
              <a:ea typeface="Calibri"/>
              <a:cs typeface="Calibri"/>
              <a:sym typeface="Calibri"/>
            </a:endParaRPr>
          </a:p>
        </p:txBody>
      </p:sp>
      <p:sp>
        <p:nvSpPr>
          <p:cNvPr id="116" name="Google Shape;116;p18"/>
          <p:cNvSpPr txBox="1"/>
          <p:nvPr/>
        </p:nvSpPr>
        <p:spPr>
          <a:xfrm>
            <a:off x="4949700" y="1059900"/>
            <a:ext cx="338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2"/>
                </a:solidFill>
                <a:latin typeface="Calibri"/>
                <a:ea typeface="Calibri"/>
                <a:cs typeface="Calibri"/>
                <a:sym typeface="Calibri"/>
              </a:rPr>
              <a:t>Question to be Answered </a:t>
            </a:r>
            <a:endParaRPr u="sng">
              <a:solidFill>
                <a:schemeClr val="lt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214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Phases of COVID-19 Model </a:t>
            </a:r>
            <a:endParaRPr/>
          </a:p>
        </p:txBody>
      </p:sp>
      <p:sp>
        <p:nvSpPr>
          <p:cNvPr id="122" name="Google Shape;122;p19"/>
          <p:cNvSpPr txBox="1"/>
          <p:nvPr>
            <p:ph idx="1" type="body"/>
          </p:nvPr>
        </p:nvSpPr>
        <p:spPr>
          <a:xfrm>
            <a:off x="189425" y="787450"/>
            <a:ext cx="2953200" cy="420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Font typeface="Calibri"/>
              <a:buAutoNum type="arabicPeriod"/>
            </a:pPr>
            <a:r>
              <a:rPr lang="en">
                <a:solidFill>
                  <a:schemeClr val="lt2"/>
                </a:solidFill>
                <a:latin typeface="Calibri"/>
                <a:ea typeface="Calibri"/>
                <a:cs typeface="Calibri"/>
                <a:sym typeface="Calibri"/>
              </a:rPr>
              <a:t>Data Exploration</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Detect missing values &amp; outliers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Uncover initial patterns &amp; characteristics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Create visualizations</a:t>
            </a:r>
            <a:endParaRPr sz="1200">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AutoNum type="arabicPeriod"/>
            </a:pPr>
            <a:r>
              <a:rPr lang="en">
                <a:solidFill>
                  <a:schemeClr val="lt2"/>
                </a:solidFill>
                <a:latin typeface="Calibri"/>
                <a:ea typeface="Calibri"/>
                <a:cs typeface="Calibri"/>
                <a:sym typeface="Calibri"/>
              </a:rPr>
              <a:t>Data Analysis</a:t>
            </a:r>
            <a:endParaRPr>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Cleaning</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Summarization</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Model planning</a:t>
            </a:r>
            <a:endParaRPr sz="1200">
              <a:solidFill>
                <a:schemeClr val="lt2"/>
              </a:solidFill>
              <a:latin typeface="Calibri"/>
              <a:ea typeface="Calibri"/>
              <a:cs typeface="Calibri"/>
              <a:sym typeface="Calibri"/>
            </a:endParaRPr>
          </a:p>
          <a:p>
            <a:pPr indent="-292100" lvl="2" marL="1371600" rtl="0" algn="l">
              <a:spcBef>
                <a:spcPts val="0"/>
              </a:spcBef>
              <a:spcAft>
                <a:spcPts val="0"/>
              </a:spcAft>
              <a:buClr>
                <a:schemeClr val="lt2"/>
              </a:buClr>
              <a:buSzPts val="1000"/>
              <a:buFont typeface="Calibri"/>
              <a:buAutoNum type="romanLcPeriod"/>
            </a:pPr>
            <a:r>
              <a:rPr lang="en" sz="1000">
                <a:solidFill>
                  <a:schemeClr val="lt2"/>
                </a:solidFill>
                <a:latin typeface="Calibri"/>
                <a:ea typeface="Calibri"/>
                <a:cs typeface="Calibri"/>
                <a:sym typeface="Calibri"/>
              </a:rPr>
              <a:t>Determine inputs/outputs</a:t>
            </a:r>
            <a:endParaRPr sz="1000">
              <a:solidFill>
                <a:schemeClr val="lt2"/>
              </a:solidFill>
              <a:latin typeface="Calibri"/>
              <a:ea typeface="Calibri"/>
              <a:cs typeface="Calibri"/>
              <a:sym typeface="Calibri"/>
            </a:endParaRPr>
          </a:p>
          <a:p>
            <a:pPr indent="-292100" lvl="2" marL="1371600" rtl="0" algn="l">
              <a:spcBef>
                <a:spcPts val="0"/>
              </a:spcBef>
              <a:spcAft>
                <a:spcPts val="0"/>
              </a:spcAft>
              <a:buClr>
                <a:schemeClr val="lt2"/>
              </a:buClr>
              <a:buSzPts val="1000"/>
              <a:buFont typeface="Calibri"/>
              <a:buAutoNum type="romanLcPeriod"/>
            </a:pPr>
            <a:r>
              <a:rPr lang="en" sz="1000">
                <a:solidFill>
                  <a:schemeClr val="lt2"/>
                </a:solidFill>
                <a:latin typeface="Calibri"/>
                <a:ea typeface="Calibri"/>
                <a:cs typeface="Calibri"/>
                <a:sym typeface="Calibri"/>
              </a:rPr>
              <a:t>Explore multiple models</a:t>
            </a:r>
            <a:endParaRPr sz="1000">
              <a:solidFill>
                <a:schemeClr val="lt2"/>
              </a:solidFill>
              <a:latin typeface="Calibri"/>
              <a:ea typeface="Calibri"/>
              <a:cs typeface="Calibri"/>
              <a:sym typeface="Calibri"/>
            </a:endParaRPr>
          </a:p>
          <a:p>
            <a:pPr indent="-292100" lvl="2" marL="1371600" rtl="0" algn="l">
              <a:spcBef>
                <a:spcPts val="0"/>
              </a:spcBef>
              <a:spcAft>
                <a:spcPts val="0"/>
              </a:spcAft>
              <a:buClr>
                <a:schemeClr val="lt2"/>
              </a:buClr>
              <a:buSzPts val="1000"/>
              <a:buFont typeface="Calibri"/>
              <a:buAutoNum type="romanLcPeriod"/>
            </a:pPr>
            <a:r>
              <a:rPr lang="en" sz="1000">
                <a:solidFill>
                  <a:schemeClr val="lt2"/>
                </a:solidFill>
                <a:latin typeface="Calibri"/>
                <a:ea typeface="Calibri"/>
                <a:cs typeface="Calibri"/>
                <a:sym typeface="Calibri"/>
              </a:rPr>
              <a:t>Determine feature importance</a:t>
            </a:r>
            <a:endParaRPr sz="10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Modeling Building</a:t>
            </a:r>
            <a:endParaRPr sz="1200">
              <a:solidFill>
                <a:schemeClr val="lt2"/>
              </a:solidFill>
              <a:latin typeface="Calibri"/>
              <a:ea typeface="Calibri"/>
              <a:cs typeface="Calibri"/>
              <a:sym typeface="Calibri"/>
            </a:endParaRPr>
          </a:p>
          <a:p>
            <a:pPr indent="-292100" lvl="2" marL="1371600" rtl="0" algn="l">
              <a:spcBef>
                <a:spcPts val="0"/>
              </a:spcBef>
              <a:spcAft>
                <a:spcPts val="0"/>
              </a:spcAft>
              <a:buClr>
                <a:schemeClr val="lt2"/>
              </a:buClr>
              <a:buSzPts val="1000"/>
              <a:buFont typeface="Calibri"/>
              <a:buAutoNum type="romanLcPeriod"/>
            </a:pPr>
            <a:r>
              <a:rPr lang="en" sz="1000">
                <a:solidFill>
                  <a:schemeClr val="lt2"/>
                </a:solidFill>
                <a:latin typeface="Calibri"/>
                <a:ea typeface="Calibri"/>
                <a:cs typeface="Calibri"/>
                <a:sym typeface="Calibri"/>
              </a:rPr>
              <a:t>Establish best ML model </a:t>
            </a:r>
            <a:endParaRPr sz="10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Communicate Results</a:t>
            </a:r>
            <a:endParaRPr sz="1200">
              <a:solidFill>
                <a:schemeClr val="lt2"/>
              </a:solidFill>
              <a:latin typeface="Calibri"/>
              <a:ea typeface="Calibri"/>
              <a:cs typeface="Calibri"/>
              <a:sym typeface="Calibri"/>
            </a:endParaRPr>
          </a:p>
          <a:p>
            <a:pPr indent="-304800" lvl="1" marL="914400" rtl="0" algn="l">
              <a:spcBef>
                <a:spcPts val="0"/>
              </a:spcBef>
              <a:spcAft>
                <a:spcPts val="0"/>
              </a:spcAft>
              <a:buClr>
                <a:schemeClr val="lt2"/>
              </a:buClr>
              <a:buSzPts val="1200"/>
              <a:buFont typeface="Calibri"/>
              <a:buAutoNum type="alphaLcPeriod"/>
            </a:pPr>
            <a:r>
              <a:rPr lang="en" sz="1200">
                <a:solidFill>
                  <a:schemeClr val="lt2"/>
                </a:solidFill>
                <a:latin typeface="Calibri"/>
                <a:ea typeface="Calibri"/>
                <a:cs typeface="Calibri"/>
                <a:sym typeface="Calibri"/>
              </a:rPr>
              <a:t>Optimize Model</a:t>
            </a:r>
            <a:endParaRPr sz="1200">
              <a:solidFill>
                <a:schemeClr val="lt2"/>
              </a:solidFill>
              <a:latin typeface="Calibri"/>
              <a:ea typeface="Calibri"/>
              <a:cs typeface="Calibri"/>
              <a:sym typeface="Calibri"/>
            </a:endParaRPr>
          </a:p>
        </p:txBody>
      </p:sp>
      <p:pic>
        <p:nvPicPr>
          <p:cNvPr id="123" name="Google Shape;123;p19"/>
          <p:cNvPicPr preferRelativeResize="0"/>
          <p:nvPr/>
        </p:nvPicPr>
        <p:blipFill>
          <a:blip r:embed="rId3">
            <a:alphaModFix/>
          </a:blip>
          <a:stretch>
            <a:fillRect/>
          </a:stretch>
        </p:blipFill>
        <p:spPr>
          <a:xfrm>
            <a:off x="3199750" y="1252038"/>
            <a:ext cx="5839926" cy="2639426"/>
          </a:xfrm>
          <a:prstGeom prst="rect">
            <a:avLst/>
          </a:prstGeom>
          <a:noFill/>
          <a:ln>
            <a:noFill/>
          </a:ln>
        </p:spPr>
      </p:pic>
      <p:pic>
        <p:nvPicPr>
          <p:cNvPr id="124" name="Google Shape;124;p19"/>
          <p:cNvPicPr preferRelativeResize="0"/>
          <p:nvPr/>
        </p:nvPicPr>
        <p:blipFill>
          <a:blip r:embed="rId4">
            <a:alphaModFix/>
          </a:blip>
          <a:stretch>
            <a:fillRect/>
          </a:stretch>
        </p:blipFill>
        <p:spPr>
          <a:xfrm>
            <a:off x="8655722" y="4685125"/>
            <a:ext cx="440225" cy="406825"/>
          </a:xfrm>
          <a:prstGeom prst="rect">
            <a:avLst/>
          </a:prstGeom>
          <a:noFill/>
          <a:ln>
            <a:noFill/>
          </a:ln>
        </p:spPr>
      </p:pic>
      <p:sp>
        <p:nvSpPr>
          <p:cNvPr id="125" name="Google Shape;125;p19"/>
          <p:cNvSpPr txBox="1"/>
          <p:nvPr/>
        </p:nvSpPr>
        <p:spPr>
          <a:xfrm>
            <a:off x="3142625" y="3817325"/>
            <a:ext cx="582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lt2"/>
                </a:solidFill>
                <a:latin typeface="Calibri"/>
                <a:ea typeface="Calibri"/>
                <a:cs typeface="Calibri"/>
                <a:sym typeface="Calibri"/>
              </a:rPr>
              <a:t>Figure 3.</a:t>
            </a:r>
            <a:r>
              <a:rPr lang="en" sz="900">
                <a:solidFill>
                  <a:schemeClr val="lt2"/>
                </a:solidFill>
                <a:latin typeface="Calibri"/>
                <a:ea typeface="Calibri"/>
                <a:cs typeface="Calibri"/>
                <a:sym typeface="Calibri"/>
              </a:rPr>
              <a:t> Machine Learning Process. Adapted by “Feature Engineering for Machine Learning” by Elite Data Science, 2022, July 14,( </a:t>
            </a:r>
            <a:r>
              <a:rPr lang="en" sz="900" u="sng">
                <a:solidFill>
                  <a:schemeClr val="lt2"/>
                </a:solidFill>
                <a:latin typeface="Calibri"/>
                <a:ea typeface="Calibri"/>
                <a:cs typeface="Calibri"/>
                <a:sym typeface="Calibri"/>
                <a:hlinkClick r:id="rId5">
                  <a:extLst>
                    <a:ext uri="{A12FA001-AC4F-418D-AE19-62706E023703}">
                      <ahyp:hlinkClr val="tx"/>
                    </a:ext>
                  </a:extLst>
                </a:hlinkClick>
              </a:rPr>
              <a:t>https://elitedatascience.com/feature-engineering</a:t>
            </a:r>
            <a:r>
              <a:rPr lang="en" sz="900">
                <a:solidFill>
                  <a:schemeClr val="lt2"/>
                </a:solidFill>
                <a:latin typeface="Calibri"/>
                <a:ea typeface="Calibri"/>
                <a:cs typeface="Calibri"/>
                <a:sym typeface="Calibri"/>
              </a:rPr>
              <a:t>). In the public domain</a:t>
            </a:r>
            <a:endParaRPr sz="900">
              <a:solidFill>
                <a:schemeClr val="lt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147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Phase 1 : Data Exploration</a:t>
            </a:r>
            <a:endParaRPr/>
          </a:p>
        </p:txBody>
      </p:sp>
      <p:sp>
        <p:nvSpPr>
          <p:cNvPr id="131" name="Google Shape;131;p20"/>
          <p:cNvSpPr txBox="1"/>
          <p:nvPr>
            <p:ph idx="1" type="body"/>
          </p:nvPr>
        </p:nvSpPr>
        <p:spPr>
          <a:xfrm>
            <a:off x="277250" y="760300"/>
            <a:ext cx="8520600" cy="421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Initially used Pandas to merge and clean data, which will later be implemented in SQL during the development of an AWS database.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Evaluated and removed any NaN values and corrupted values</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Cleaned county data to ensure only county information (FIPS) was listed in FIPS columns in all datasets.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Determined which columns were applicable to be joined in final merged dataset.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Utilized  Tableau and Jupyter Notebook to create visual analytics and search for valuable insights of all seven datasets and final merged dataset. This </a:t>
            </a:r>
            <a:r>
              <a:rPr lang="en">
                <a:solidFill>
                  <a:schemeClr val="lt2"/>
                </a:solidFill>
                <a:latin typeface="Calibri"/>
                <a:ea typeface="Calibri"/>
                <a:cs typeface="Calibri"/>
                <a:sym typeface="Calibri"/>
              </a:rPr>
              <a:t>included</a:t>
            </a:r>
            <a:r>
              <a:rPr lang="en">
                <a:solidFill>
                  <a:schemeClr val="lt2"/>
                </a:solidFill>
                <a:latin typeface="Calibri"/>
                <a:ea typeface="Calibri"/>
                <a:cs typeface="Calibri"/>
                <a:sym typeface="Calibri"/>
              </a:rPr>
              <a:t> overall patterns and </a:t>
            </a:r>
            <a:r>
              <a:rPr lang="en">
                <a:solidFill>
                  <a:schemeClr val="lt2"/>
                </a:solidFill>
                <a:latin typeface="Calibri"/>
                <a:ea typeface="Calibri"/>
                <a:cs typeface="Calibri"/>
                <a:sym typeface="Calibri"/>
              </a:rPr>
              <a:t>characteristics</a:t>
            </a:r>
            <a:r>
              <a:rPr lang="en">
                <a:solidFill>
                  <a:schemeClr val="lt2"/>
                </a:solidFill>
                <a:latin typeface="Calibri"/>
                <a:ea typeface="Calibri"/>
                <a:cs typeface="Calibri"/>
                <a:sym typeface="Calibri"/>
              </a:rPr>
              <a:t> of the datasets.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Implemented statistical methods to view hidden relationships and any logical groupings.</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Correlation matrix, regressions, clustering, decision trees and so forth</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If a particular dataset did not present adequate information, it was necessary to drop inadequate datasets and explore more suitable options. </a:t>
            </a:r>
            <a:endParaRPr>
              <a:solidFill>
                <a:schemeClr val="lt2"/>
              </a:solidFill>
              <a:latin typeface="Calibri"/>
              <a:ea typeface="Calibri"/>
              <a:cs typeface="Calibri"/>
              <a:sym typeface="Calibri"/>
            </a:endParaRPr>
          </a:p>
        </p:txBody>
      </p:sp>
      <p:pic>
        <p:nvPicPr>
          <p:cNvPr id="132" name="Google Shape;132;p20"/>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Case Rate by State</a:t>
            </a:r>
            <a:endParaRPr/>
          </a:p>
        </p:txBody>
      </p:sp>
      <p:sp>
        <p:nvSpPr>
          <p:cNvPr id="138" name="Google Shape;138;p21"/>
          <p:cNvSpPr txBox="1"/>
          <p:nvPr>
            <p:ph type="title"/>
          </p:nvPr>
        </p:nvSpPr>
        <p:spPr>
          <a:xfrm>
            <a:off x="4620225"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Case Rate by County </a:t>
            </a:r>
            <a:endParaRPr/>
          </a:p>
        </p:txBody>
      </p:sp>
      <p:pic>
        <p:nvPicPr>
          <p:cNvPr id="139" name="Google Shape;139;p21"/>
          <p:cNvPicPr preferRelativeResize="0"/>
          <p:nvPr/>
        </p:nvPicPr>
        <p:blipFill>
          <a:blip r:embed="rId3">
            <a:alphaModFix/>
          </a:blip>
          <a:stretch>
            <a:fillRect/>
          </a:stretch>
        </p:blipFill>
        <p:spPr>
          <a:xfrm>
            <a:off x="67922" y="4667925"/>
            <a:ext cx="440225" cy="406825"/>
          </a:xfrm>
          <a:prstGeom prst="rect">
            <a:avLst/>
          </a:prstGeom>
          <a:noFill/>
          <a:ln>
            <a:noFill/>
          </a:ln>
        </p:spPr>
      </p:pic>
      <p:pic>
        <p:nvPicPr>
          <p:cNvPr id="140" name="Google Shape;140;p21"/>
          <p:cNvPicPr preferRelativeResize="0"/>
          <p:nvPr/>
        </p:nvPicPr>
        <p:blipFill>
          <a:blip r:embed="rId4">
            <a:alphaModFix/>
          </a:blip>
          <a:stretch>
            <a:fillRect/>
          </a:stretch>
        </p:blipFill>
        <p:spPr>
          <a:xfrm>
            <a:off x="343800" y="1213700"/>
            <a:ext cx="4196100" cy="3258251"/>
          </a:xfrm>
          <a:prstGeom prst="rect">
            <a:avLst/>
          </a:prstGeom>
          <a:noFill/>
          <a:ln>
            <a:noFill/>
          </a:ln>
        </p:spPr>
      </p:pic>
      <p:pic>
        <p:nvPicPr>
          <p:cNvPr id="141" name="Google Shape;141;p21"/>
          <p:cNvPicPr preferRelativeResize="0"/>
          <p:nvPr/>
        </p:nvPicPr>
        <p:blipFill>
          <a:blip r:embed="rId5">
            <a:alphaModFix/>
          </a:blip>
          <a:stretch>
            <a:fillRect/>
          </a:stretch>
        </p:blipFill>
        <p:spPr>
          <a:xfrm>
            <a:off x="3442675" y="1213700"/>
            <a:ext cx="1097225" cy="467200"/>
          </a:xfrm>
          <a:prstGeom prst="rect">
            <a:avLst/>
          </a:prstGeom>
          <a:noFill/>
          <a:ln>
            <a:noFill/>
          </a:ln>
        </p:spPr>
      </p:pic>
      <p:pic>
        <p:nvPicPr>
          <p:cNvPr id="142" name="Google Shape;142;p21"/>
          <p:cNvPicPr preferRelativeResize="0"/>
          <p:nvPr/>
        </p:nvPicPr>
        <p:blipFill>
          <a:blip r:embed="rId6">
            <a:alphaModFix/>
          </a:blip>
          <a:stretch>
            <a:fillRect/>
          </a:stretch>
        </p:blipFill>
        <p:spPr>
          <a:xfrm>
            <a:off x="4620225" y="1213700"/>
            <a:ext cx="4260301" cy="3286874"/>
          </a:xfrm>
          <a:prstGeom prst="rect">
            <a:avLst/>
          </a:prstGeom>
          <a:noFill/>
          <a:ln>
            <a:noFill/>
          </a:ln>
        </p:spPr>
      </p:pic>
      <p:pic>
        <p:nvPicPr>
          <p:cNvPr id="143" name="Google Shape;143;p21"/>
          <p:cNvPicPr preferRelativeResize="0"/>
          <p:nvPr/>
        </p:nvPicPr>
        <p:blipFill>
          <a:blip r:embed="rId7">
            <a:alphaModFix/>
          </a:blip>
          <a:stretch>
            <a:fillRect/>
          </a:stretch>
        </p:blipFill>
        <p:spPr>
          <a:xfrm>
            <a:off x="7827582" y="1213700"/>
            <a:ext cx="1052943" cy="46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